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98" r:id="rId3"/>
    <p:sldId id="331" r:id="rId4"/>
    <p:sldId id="472" r:id="rId5"/>
    <p:sldId id="473" r:id="rId6"/>
    <p:sldId id="476" r:id="rId7"/>
    <p:sldId id="492" r:id="rId8"/>
    <p:sldId id="486" r:id="rId9"/>
    <p:sldId id="493" r:id="rId10"/>
    <p:sldId id="479" r:id="rId11"/>
    <p:sldId id="477" r:id="rId12"/>
    <p:sldId id="480" r:id="rId13"/>
    <p:sldId id="488" r:id="rId14"/>
    <p:sldId id="328" r:id="rId15"/>
    <p:sldId id="490" r:id="rId16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F2F8F4"/>
    <a:srgbClr val="F9ECCC"/>
    <a:srgbClr val="232020"/>
    <a:srgbClr val="089BB4"/>
    <a:srgbClr val="08A4BD"/>
    <a:srgbClr val="73D2DE"/>
    <a:srgbClr val="5C6784"/>
    <a:srgbClr val="112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3487" autoAdjust="0"/>
  </p:normalViewPr>
  <p:slideViewPr>
    <p:cSldViewPr snapToGrid="0">
      <p:cViewPr varScale="1">
        <p:scale>
          <a:sx n="87" d="100"/>
          <a:sy n="87" d="100"/>
        </p:scale>
        <p:origin x="99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BC7B-4E36-4409-BBEF-76B7690B4F4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E605-F5D9-4EA1-88B8-8D671119C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03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FEE2724-B18E-4BC9-B9CD-D0529091A734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BA170C9-4EE7-481A-8DED-1C6E120D95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2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170C9-4EE7-481A-8DED-1C6E120D95F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3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213790" y="3355988"/>
            <a:ext cx="11745383" cy="119063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  <a:latin typeface="標楷體"/>
              <a:ea typeface="標楷體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49"/>
            <a:ext cx="10363200" cy="1470025"/>
          </a:xfrm>
        </p:spPr>
        <p:txBody>
          <a:bodyPr/>
          <a:lstStyle>
            <a:lvl1pPr>
              <a:defRPr sz="36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b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543275"/>
            <a:ext cx="28448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9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BFDAD1D-60DD-08F7-E9C1-977B7DBA5D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6969" y="107976"/>
            <a:ext cx="1234158" cy="693280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FA2730B8-5F26-4A51-B73F-F2C29E73AB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5" y="132136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8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5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2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6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73" y="120271"/>
            <a:ext cx="7222491" cy="559572"/>
          </a:xfrm>
        </p:spPr>
        <p:txBody>
          <a:bodyPr/>
          <a:lstStyle>
            <a:lvl1pPr>
              <a:defRPr sz="3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5741" y="1125539"/>
            <a:ext cx="11040533" cy="49672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565428" y="6523038"/>
            <a:ext cx="520700" cy="3048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7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8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1636" y="174625"/>
            <a:ext cx="758676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066" y="1135391"/>
            <a:ext cx="11501967" cy="5081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167225" y="860425"/>
            <a:ext cx="11931649" cy="109538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mtClean="0">
                <a:solidFill>
                  <a:prstClr val="black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8" descr="itri_CEL_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5" y="6505667"/>
            <a:ext cx="739902" cy="261692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5A93EE88-50D1-12BD-3643-7CC96CCA9D9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6969" y="107976"/>
            <a:ext cx="1234158" cy="69328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36DD5646-C8D5-4678-B3A1-75910AB17B6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5" y="132136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6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effectLst/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4B1"/>
        </a:buClr>
        <a:buSzPct val="80000"/>
        <a:buFont typeface="Wingdings" panose="05000000000000000000" pitchFamily="2" charset="2"/>
        <a:buChar char="p"/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B8D1DC99-BF33-439A-9F66-5182190237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z="110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sz="11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5604699" y="6613994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Copyright 2019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5" name="Picture 28" descr="itri_CEL_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483" y="6494462"/>
            <a:ext cx="838517" cy="296570"/>
          </a:xfrm>
          <a:prstGeom prst="rect">
            <a:avLst/>
          </a:prstGeom>
        </p:spPr>
      </p:pic>
      <p:sp>
        <p:nvSpPr>
          <p:cNvPr id="18" name="文字方塊 17"/>
          <p:cNvSpPr txBox="1"/>
          <p:nvPr userDrawn="1"/>
        </p:nvSpPr>
        <p:spPr>
          <a:xfrm>
            <a:off x="163431" y="233082"/>
            <a:ext cx="1308263" cy="6544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8B31CAC-48A6-8794-7DFE-032625D9097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6969" y="107976"/>
            <a:ext cx="1234158" cy="693280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E8C92323-3CAA-495B-8C1C-8A28E73EFF2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5" y="132136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1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accplus-subsidy.com/" TargetMode="External"/><Relationship Id="rId2" Type="http://schemas.openxmlformats.org/officeDocument/2006/relationships/hyperlink" Target="mailto:kao.grace@itri.org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01920" y="490199"/>
            <a:ext cx="11064949" cy="182680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457200" algn="l"/>
                <a:tab pos="914400" algn="l"/>
                <a:tab pos="1828800" algn="l"/>
                <a:tab pos="2743200" algn="l"/>
                <a:tab pos="5108575" algn="l"/>
              </a:tabLst>
            </a:pPr>
            <a:r>
              <a:rPr lang="zh-TW" altLang="en-US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  <a:t>經濟部中小及新創企業署</a:t>
            </a:r>
            <a:br>
              <a:rPr lang="en-US" altLang="zh-TW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</a:br>
            <a:br>
              <a:rPr lang="en-US" altLang="zh-TW" sz="2400" kern="100" dirty="0">
                <a:latin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  <a:t>113</a:t>
            </a: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年度「次世代產業新創淬鍊計畫」</a:t>
            </a:r>
            <a:b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國際拔尖潛力新創獎勵</a:t>
            </a:r>
            <a:endParaRPr lang="zh-TW" altLang="en-US" sz="4000" dirty="0">
              <a:solidFill>
                <a:schemeClr val="tx2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014308" y="4702094"/>
            <a:ext cx="9730017" cy="2040642"/>
          </a:xfrm>
        </p:spPr>
        <p:txBody>
          <a:bodyPr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申請單位：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r>
              <a:rPr lang="zh-TW" altLang="en-US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公司</a:t>
            </a:r>
            <a:endParaRPr lang="en-US" altLang="zh-TW" sz="2800" dirty="0">
              <a:solidFill>
                <a:schemeClr val="tx2"/>
              </a:solidFill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 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30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日（共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個月）</a:t>
            </a:r>
            <a:endParaRPr lang="en-US" altLang="zh-TW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報  告  人：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endParaRPr lang="en-US" altLang="zh-TW" sz="280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en-US" altLang="zh-TW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47775" y="2586580"/>
            <a:ext cx="96964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TW" altLang="zh-TW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○○○○○○計</a:t>
            </a:r>
            <a:r>
              <a:rPr lang="zh-TW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</a:t>
            </a:r>
            <a:endParaRPr kumimoji="0" lang="en-US" altLang="zh-TW" sz="3600" b="1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 bwMode="auto">
          <a:xfrm>
            <a:off x="2014308" y="3654675"/>
            <a:ext cx="6345161" cy="921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主辦單位：經濟部中小及新創企業署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執行單位：工業技術研究院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橢圓形圖說文字 8">
            <a:extLst>
              <a:ext uri="{FF2B5EF4-FFF2-40B4-BE49-F238E27FC236}">
                <a16:creationId xmlns:a16="http://schemas.microsoft.com/office/drawing/2014/main" id="{87FB8919-60BD-4ADD-8E9B-C1517647EEBC}"/>
              </a:ext>
            </a:extLst>
          </p:cNvPr>
          <p:cNvSpPr/>
          <p:nvPr/>
        </p:nvSpPr>
        <p:spPr bwMode="auto">
          <a:xfrm>
            <a:off x="8634783" y="3484088"/>
            <a:ext cx="3055301" cy="1573865"/>
          </a:xfrm>
          <a:prstGeom prst="wedgeEllipseCallout">
            <a:avLst>
              <a:gd name="adj1" fmla="val -42750"/>
              <a:gd name="adj2" fmla="val 56521"/>
            </a:avLst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marR="0" indent="-900113" algn="l" defTabSz="914400" rtl="0" eaLnBrk="1" fontAlgn="base" latinLnBrk="0" hangingPunct="1"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E131B46-5D56-42A5-A743-43CF78CC7272}"/>
              </a:ext>
            </a:extLst>
          </p:cNvPr>
          <p:cNvSpPr txBox="1"/>
          <p:nvPr/>
        </p:nvSpPr>
        <p:spPr>
          <a:xfrm>
            <a:off x="9093180" y="3841842"/>
            <a:ext cx="232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計畫期間為預定執行期間，實際執行期間為核定日起</a:t>
            </a:r>
            <a:r>
              <a:rPr lang="en-US" altLang="zh-TW" dirty="0"/>
              <a:t>11</a:t>
            </a:r>
            <a:r>
              <a:rPr lang="zh-TW" altLang="en-US" dirty="0"/>
              <a:t>個月。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82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四、計畫預期效益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41145" y="1058879"/>
            <a:ext cx="10907930" cy="5435583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計畫成果（質化與量化）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依「計畫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產出之經濟效益，例如：增加產值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增加就業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促進投資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 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降低成本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產出新產品或服務等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（經費投入不含補助款／自籌款） 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依「策略性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產出之效益應以競爭策略及創新效益評估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例如：增加營業據點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會員人數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提升市佔率等。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結案後３年內預期效益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08425"/>
              </p:ext>
            </p:extLst>
          </p:nvPr>
        </p:nvGraphicFramePr>
        <p:xfrm>
          <a:off x="842884" y="4221798"/>
          <a:ext cx="107225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0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675370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5384084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計算基礎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驗證說明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增加產值（營業額）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7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促成投資額（國內／外）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千元，因本計畫所促成之額外投資金額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降低成本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減少業務溝通成本（算式或驗證）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42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增加就業人數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預計聘僱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位研發或工程相關背景員工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募資金額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算式或驗證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</a:tbl>
          </a:graphicData>
        </a:graphic>
      </p:graphicFrame>
      <p:sp>
        <p:nvSpPr>
          <p:cNvPr id="9" name="橢圓形圖說文字 8"/>
          <p:cNvSpPr/>
          <p:nvPr/>
        </p:nvSpPr>
        <p:spPr bwMode="auto">
          <a:xfrm>
            <a:off x="7667625" y="3257557"/>
            <a:ext cx="1590675" cy="1038225"/>
          </a:xfrm>
          <a:prstGeom prst="wedgeEllipseCallout">
            <a:avLst>
              <a:gd name="adj1" fmla="val -93288"/>
              <a:gd name="adj2" fmla="val 57913"/>
            </a:avLst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marR="0" indent="-900113" algn="l" defTabSz="914400" rtl="0" eaLnBrk="1" fontAlgn="base" latinLnBrk="0" hangingPunct="1"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4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</p:spTree>
    <p:extLst>
      <p:ext uri="{BB962C8B-B14F-4D97-AF65-F5344CB8AC3E}">
        <p14:creationId xmlns:p14="http://schemas.microsoft.com/office/powerpoint/2010/main" val="219425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經費需求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1/2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84262"/>
              </p:ext>
            </p:extLst>
          </p:nvPr>
        </p:nvGraphicFramePr>
        <p:xfrm>
          <a:off x="497375" y="1002028"/>
          <a:ext cx="11199326" cy="5486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9038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2964837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32390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359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獎勵金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自籌款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各科目比例</a:t>
                      </a: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359284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人事費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外籍專業人員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039920413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619174465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差旅費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消耗性器材及原材料費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設備維護費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59284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委託研究或驗證費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技術或智慧財產權購買費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60830444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83684073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委託勞務費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489901818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委託設計費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0880469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無形資產引進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56195555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行銷推廣業務費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971878329"/>
                  </a:ext>
                </a:extLst>
              </a:tr>
              <a:tr h="3592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b="1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20723" y="1324875"/>
            <a:ext cx="4794801" cy="1169909"/>
          </a:xfrm>
        </p:spPr>
        <p:txBody>
          <a:bodyPr/>
          <a:lstStyle/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各級人員薪資編列，依本計畫「會計科目及編列原則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60%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，待聘≦總人月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30%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；薪資包含：月薪、加班費及奬金，並依</a:t>
            </a:r>
            <a:r>
              <a:rPr lang="zh-TW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實際發放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1657350" y="2482778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依「國內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外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出差旅費報支要點」覈實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編列。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 bwMode="auto">
          <a:xfrm>
            <a:off x="3254861" y="2860969"/>
            <a:ext cx="4638676" cy="326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361950" indent="-36195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143122" y="3224765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已有、新增、租賃，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數量與計畫人數應相當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143123" y="3585601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自行維修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購入成本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5%</a:t>
            </a:r>
            <a:r>
              <a:rPr lang="zh-TW" altLang="en-US" sz="200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 bwMode="auto">
          <a:xfrm>
            <a:off x="6017112" y="3975035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 bwMode="auto">
          <a:xfrm>
            <a:off x="2552698" y="544327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引進費憑證應於計畫執行期間內。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552698" y="5824218"/>
            <a:ext cx="8524876" cy="3506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行銷文宣≦總經費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、贈送樣品≦本科目金額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且單份不逾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500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元。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 bwMode="auto">
          <a:xfrm>
            <a:off x="4733923" y="472375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萬元以下之檢測分析及認證費用。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7893538" y="2651036"/>
            <a:ext cx="2757486" cy="187437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需有自籌款且不得為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60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各科目編列不含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營業稅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資本支出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10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DEEE5D4-B99E-4770-849C-8B38DB90810C}"/>
              </a:ext>
            </a:extLst>
          </p:cNvPr>
          <p:cNvSpPr txBox="1"/>
          <p:nvPr/>
        </p:nvSpPr>
        <p:spPr>
          <a:xfrm>
            <a:off x="6220252" y="5009702"/>
            <a:ext cx="5428156" cy="8309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委託研究或驗證單位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於申請時，須提供雙方合約，若尚未簽屬合約，可先提供合作意向書或報價單，但於未來執行時仍需抽換合約。</a:t>
            </a:r>
          </a:p>
        </p:txBody>
      </p:sp>
    </p:spTree>
    <p:extLst>
      <p:ext uri="{BB962C8B-B14F-4D97-AF65-F5344CB8AC3E}">
        <p14:creationId xmlns:p14="http://schemas.microsoft.com/office/powerpoint/2010/main" val="993039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人力需求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2/2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50" y="1131889"/>
            <a:ext cx="1108917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重點：列出本計畫投入之計畫人員配置（包含外聘顧問）。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19594"/>
              </p:ext>
            </p:extLst>
          </p:nvPr>
        </p:nvGraphicFramePr>
        <p:xfrm>
          <a:off x="476250" y="1638301"/>
          <a:ext cx="11199326" cy="47434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5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3438527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82397388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73135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701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最高學歷</a:t>
                      </a: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現職及主要經歷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本業年資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投入月數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9021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計畫主持人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現職：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公司執行長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公司自動化工程師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團隊整合、發展規劃、水產養殖技術、募資規劃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協同計畫主持人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kumimoji="1" lang="en-US" altLang="zh-TW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499650135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528140399"/>
                  </a:ext>
                </a:extLst>
              </a:tr>
              <a:tr h="342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待聘</a:t>
                      </a: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688471725"/>
                  </a:ext>
                </a:extLst>
              </a:tr>
              <a:tr h="4343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總人月</a:t>
                      </a:r>
                      <a:r>
                        <a:rPr kumimoji="1" lang="en-US" altLang="zh-TW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2" name="橢圓 11"/>
          <p:cNvSpPr/>
          <p:nvPr/>
        </p:nvSpPr>
        <p:spPr bwMode="auto">
          <a:xfrm>
            <a:off x="3657599" y="2763336"/>
            <a:ext cx="1724025" cy="1745247"/>
          </a:xfrm>
          <a:prstGeom prst="ellips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900113" indent="-900113"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7324725" y="3507372"/>
            <a:ext cx="3286125" cy="1883778"/>
          </a:xfrm>
          <a:prstGeom prst="wedgeEllipseCallout">
            <a:avLst>
              <a:gd name="adj1" fmla="val 60058"/>
              <a:gd name="adj2" fmla="val -8319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rgbClr val="1B34B1"/>
              </a:buClr>
              <a:buSzPct val="80000"/>
            </a:pP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每一執行人員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同一年度加計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其他執行計畫之投入月數，合計不得超過</a:t>
            </a:r>
            <a:r>
              <a:rPr lang="en-US" altLang="zh-TW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人月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ACFB814-A831-41E1-A59C-0262A76F499F}"/>
              </a:ext>
            </a:extLst>
          </p:cNvPr>
          <p:cNvSpPr txBox="1"/>
          <p:nvPr/>
        </p:nvSpPr>
        <p:spPr>
          <a:xfrm>
            <a:off x="1955176" y="4906557"/>
            <a:ext cx="5428156" cy="10772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若有編列顧問，須提供雙方簽屬之合約與原單位同意書；若顧問未在外任職，則免提供原單位同意書。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顧問不得為利害關係人，利害關係人定義依據「企業會計準則公報第十四號」規定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702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附件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24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服務窗口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8960" y="1231083"/>
            <a:ext cx="10996468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「次世代產業新創淬鍊計畫」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國際拔尖潛力新創獎勵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新創獎勵專案小組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114063 </a:t>
            </a:r>
            <a:r>
              <a:rPr lang="zh-TW" altLang="en-US" sz="2400" dirty="0">
                <a:ea typeface="Microsoft JhengHei" panose="020B0604030504040204" pitchFamily="34" charset="-120"/>
              </a:rPr>
              <a:t>台北市內湖區瑞光路</a:t>
            </a:r>
            <a:r>
              <a:rPr lang="en-US" altLang="zh-TW" sz="2400" dirty="0">
                <a:ea typeface="Microsoft JhengHei" panose="020B0604030504040204" pitchFamily="34" charset="-120"/>
              </a:rPr>
              <a:t>335</a:t>
            </a:r>
            <a:r>
              <a:rPr lang="zh-TW" altLang="en-US" sz="2400" dirty="0">
                <a:ea typeface="Microsoft JhengHei" panose="020B0604030504040204" pitchFamily="34" charset="-120"/>
              </a:rPr>
              <a:t>號</a:t>
            </a:r>
            <a:r>
              <a:rPr lang="en-US" altLang="zh-TW" sz="2400" dirty="0">
                <a:ea typeface="Microsoft JhengHei" panose="020B0604030504040204" pitchFamily="34" charset="-120"/>
              </a:rPr>
              <a:t>7</a:t>
            </a:r>
            <a:r>
              <a:rPr lang="zh-CN" altLang="en-US" sz="2400" dirty="0">
                <a:ea typeface="Microsoft JhengHei" panose="020B0604030504040204" pitchFamily="34" charset="-120"/>
              </a:rPr>
              <a:t>樓</a:t>
            </a:r>
            <a:r>
              <a:rPr lang="en-US" altLang="zh-CN" sz="2400" dirty="0">
                <a:ea typeface="Microsoft JhengHei" panose="020B0604030504040204" pitchFamily="34" charset="-120"/>
              </a:rPr>
              <a:t>708</a:t>
            </a:r>
            <a:r>
              <a:rPr lang="zh-TW" altLang="en-US" sz="2400" dirty="0">
                <a:ea typeface="Microsoft JhengHei" panose="020B0604030504040204" pitchFamily="34" charset="-120"/>
              </a:rPr>
              <a:t>室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諮詢電話：</a:t>
            </a: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(03)591-8253</a:t>
            </a:r>
            <a:endParaRPr lang="zh-TW" altLang="zh-TW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E-Mail</a:t>
            </a: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：</a:t>
            </a: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  <a:hlinkClick r:id="rId2"/>
              </a:rPr>
              <a:t>kao.grace@itri.org.tw</a:t>
            </a:r>
            <a:endParaRPr lang="en-US" altLang="zh-TW" sz="2400" dirty="0">
              <a:solidFill>
                <a:srgbClr val="000000"/>
              </a:solidFill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ea typeface="Microsoft JhengHei" panose="020B0604030504040204" pitchFamily="34" charset="-120"/>
              </a:rPr>
              <a:t>網址： </a:t>
            </a:r>
            <a:r>
              <a:rPr lang="en-US" altLang="zh-TW" sz="2400" dirty="0">
                <a:hlinkClick r:id="rId3"/>
              </a:rPr>
              <a:t>https://taccplus-subsidy.com/</a:t>
            </a:r>
            <a:r>
              <a:rPr lang="en-US" altLang="zh-TW" sz="2400" u="sng" dirty="0">
                <a:ea typeface="Microsoft JhengHei" panose="020B0604030504040204" pitchFamily="34" charset="-120"/>
              </a:rPr>
              <a:t> 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algn="ctr" font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(</a:t>
            </a:r>
            <a:r>
              <a:rPr lang="zh-TW" altLang="zh-TW" sz="2400" dirty="0">
                <a:ea typeface="Microsoft JhengHei" panose="020B0604030504040204" pitchFamily="34" charset="-120"/>
              </a:rPr>
              <a:t>申請須知內容若有變動，請以計畫網頁公告為主</a:t>
            </a:r>
            <a:r>
              <a:rPr lang="en-US" altLang="zh-TW" sz="2400" dirty="0">
                <a:ea typeface="Microsoft JhengHei" panose="020B0604030504040204" pitchFamily="34" charset="-120"/>
              </a:rPr>
              <a:t>)</a:t>
            </a:r>
            <a:endParaRPr lang="zh-TW" altLang="zh-TW" sz="2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0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簡報大綱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971800" y="1084264"/>
            <a:ext cx="8688256" cy="5129106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一、公司概況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（公司簡介、公司簡介與營運說明）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二、背景與計畫目標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（市場需求、研究動機、風險評估、現況與可行性分析）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三、執行內容與實施方法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（計畫內容及架構、場域驗證、時程及查核點）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四、計畫預期效益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（計畫成果及結案後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年內預期效益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質化與量化）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五、資源投入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（經費分配與人力需求）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02819" y="6260995"/>
            <a:ext cx="8208962" cy="3603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（包含但不限上述大綱項目撰寫，列印時本行請刪除）</a:t>
            </a:r>
          </a:p>
        </p:txBody>
      </p:sp>
    </p:spTree>
    <p:extLst>
      <p:ext uri="{BB962C8B-B14F-4D97-AF65-F5344CB8AC3E}">
        <p14:creationId xmlns:p14="http://schemas.microsoft.com/office/powerpoint/2010/main" val="11597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簡報重點掌握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919865" y="1377699"/>
            <a:ext cx="3391724" cy="4609490"/>
            <a:chOff x="919865" y="1377699"/>
            <a:chExt cx="3391724" cy="4609490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gray">
            <a:xfrm>
              <a:off x="919865" y="1377699"/>
              <a:ext cx="2836100" cy="3984875"/>
            </a:xfrm>
            <a:prstGeom prst="rect">
              <a:avLst/>
            </a:prstGeom>
            <a:solidFill>
              <a:srgbClr val="FFFFFF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1336485" y="2009974"/>
              <a:ext cx="2324229" cy="2409825"/>
              <a:chOff x="193" y="1350"/>
              <a:chExt cx="1310" cy="1780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gray">
              <a:xfrm flipV="1">
                <a:off x="193" y="1350"/>
                <a:ext cx="1310" cy="749"/>
              </a:xfrm>
              <a:custGeom>
                <a:avLst/>
                <a:gdLst>
                  <a:gd name="T0" fmla="*/ 1530 w 1210"/>
                  <a:gd name="T1" fmla="*/ 344864 h 97"/>
                  <a:gd name="T2" fmla="*/ 1662 w 1210"/>
                  <a:gd name="T3" fmla="*/ 0 h 97"/>
                  <a:gd name="T4" fmla="*/ 133 w 1210"/>
                  <a:gd name="T5" fmla="*/ 0 h 97"/>
                  <a:gd name="T6" fmla="*/ 0 w 1210"/>
                  <a:gd name="T7" fmla="*/ 344864 h 97"/>
                  <a:gd name="T8" fmla="*/ 1530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78787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gray">
              <a:xfrm>
                <a:off x="196" y="2381"/>
                <a:ext cx="1307" cy="749"/>
              </a:xfrm>
              <a:custGeom>
                <a:avLst/>
                <a:gdLst>
                  <a:gd name="T0" fmla="*/ 1514 w 1210"/>
                  <a:gd name="T1" fmla="*/ 344864 h 97"/>
                  <a:gd name="T2" fmla="*/ 1647 w 1210"/>
                  <a:gd name="T3" fmla="*/ 0 h 97"/>
                  <a:gd name="T4" fmla="*/ 132 w 1210"/>
                  <a:gd name="T5" fmla="*/ 0 h 97"/>
                  <a:gd name="T6" fmla="*/ 0 w 1210"/>
                  <a:gd name="T7" fmla="*/ 344864 h 97"/>
                  <a:gd name="T8" fmla="*/ 1514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58585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>
              <a:off x="919865" y="2798961"/>
              <a:ext cx="3391724" cy="812800"/>
            </a:xfrm>
            <a:prstGeom prst="rightArrow">
              <a:avLst>
                <a:gd name="adj1" fmla="val 54000"/>
                <a:gd name="adj2" fmla="val 68618"/>
              </a:avLst>
            </a:prstGeom>
            <a:gradFill rotWithShape="1">
              <a:gsLst>
                <a:gs pos="0">
                  <a:srgbClr val="6A5919"/>
                </a:gs>
                <a:gs pos="100000">
                  <a:srgbClr val="E5C037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gray">
            <a:xfrm>
              <a:off x="1052362" y="1994097"/>
              <a:ext cx="2463890" cy="399309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gray">
            <a:xfrm>
              <a:off x="1124623" y="1484883"/>
              <a:ext cx="237416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簡報內容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gray">
            <a:xfrm>
              <a:off x="1052361" y="2063038"/>
              <a:ext cx="2383603" cy="375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清楚、明確與具體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文字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數字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圖表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方式呈現。</a:t>
              </a:r>
              <a:endParaRPr lang="en-US" altLang="zh-CN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實施方法及步驟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國際商務拓展規劃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擬訂企業拓展海外市場所需之商業活動，包含設立據點，聘用人力、拓展業務等具體商務拓展推進策略，並說明未來在跨國市場複製放大機制。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計畫效益與產業鍵結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產品、技術與商業模式於市場上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應用優勢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299896" y="3597426"/>
            <a:ext cx="3725011" cy="2895545"/>
            <a:chOff x="4299896" y="3597426"/>
            <a:chExt cx="3725011" cy="2895545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gray">
            <a:xfrm rot="5400000">
              <a:off x="4991459" y="3399646"/>
              <a:ext cx="2341885" cy="3725011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4" name="Group 11"/>
            <p:cNvGrpSpPr>
              <a:grpSpLocks/>
            </p:cNvGrpSpPr>
            <p:nvPr/>
          </p:nvGrpSpPr>
          <p:grpSpPr bwMode="auto">
            <a:xfrm rot="5400000">
              <a:off x="5171365" y="3658287"/>
              <a:ext cx="1970484" cy="3090325"/>
              <a:chOff x="4267" y="1389"/>
              <a:chExt cx="1344" cy="1774"/>
            </a:xfrm>
          </p:grpSpPr>
          <p:sp>
            <p:nvSpPr>
              <p:cNvPr id="3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7" name="AutoShape 14"/>
            <p:cNvSpPr>
              <a:spLocks noChangeArrowheads="1"/>
            </p:cNvSpPr>
            <p:nvPr/>
          </p:nvSpPr>
          <p:spPr bwMode="gray">
            <a:xfrm rot="5400000" flipH="1">
              <a:off x="4682253" y="4613580"/>
              <a:ext cx="2895545" cy="863237"/>
            </a:xfrm>
            <a:prstGeom prst="rightArrow">
              <a:avLst>
                <a:gd name="adj1" fmla="val 62213"/>
                <a:gd name="adj2" fmla="val 69425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gray">
            <a:xfrm rot="5400000">
              <a:off x="5187098" y="3685144"/>
              <a:ext cx="1980801" cy="3323151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515923" y="4550873"/>
              <a:ext cx="3323151" cy="1677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會議規則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分鐘／</a:t>
              </a: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問答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HK" altLang="zh-TW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報到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前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20 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分鐘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未出席或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逾時經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唱名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次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未獲回應，視同放棄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4611445" y="1546957"/>
            <a:ext cx="2907034" cy="1993292"/>
            <a:chOff x="4611445" y="1546957"/>
            <a:chExt cx="2907034" cy="1993292"/>
          </a:xfrm>
        </p:grpSpPr>
        <p:grpSp>
          <p:nvGrpSpPr>
            <p:cNvPr id="6" name="群組 5"/>
            <p:cNvGrpSpPr/>
            <p:nvPr/>
          </p:nvGrpSpPr>
          <p:grpSpPr>
            <a:xfrm>
              <a:off x="4611445" y="1851273"/>
              <a:ext cx="2907034" cy="1688976"/>
              <a:chOff x="3131840" y="1956048"/>
              <a:chExt cx="2907034" cy="168897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173368" y="2066920"/>
                <a:ext cx="2865505" cy="1578104"/>
                <a:chOff x="1443" y="1680"/>
                <a:chExt cx="2706" cy="1854"/>
              </a:xfrm>
            </p:grpSpPr>
            <p:sp>
              <p:nvSpPr>
                <p:cNvPr id="12" name="Freeform 4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>
                    <a:gd name="T0" fmla="*/ 531 w 2298"/>
                    <a:gd name="T1" fmla="*/ 361 h 900"/>
                    <a:gd name="T2" fmla="*/ 999 w 2298"/>
                    <a:gd name="T3" fmla="*/ 406 h 900"/>
                    <a:gd name="T4" fmla="*/ 1547 w 2298"/>
                    <a:gd name="T5" fmla="*/ 188 h 900"/>
                    <a:gd name="T6" fmla="*/ 1325 w 2298"/>
                    <a:gd name="T7" fmla="*/ 131 h 900"/>
                    <a:gd name="T8" fmla="*/ 2005 w 2298"/>
                    <a:gd name="T9" fmla="*/ 0 h 900"/>
                    <a:gd name="T10" fmla="*/ 2298 w 2298"/>
                    <a:gd name="T11" fmla="*/ 425 h 900"/>
                    <a:gd name="T12" fmla="*/ 2054 w 2298"/>
                    <a:gd name="T13" fmla="*/ 340 h 900"/>
                    <a:gd name="T14" fmla="*/ 1120 w 2298"/>
                    <a:gd name="T15" fmla="*/ 816 h 900"/>
                    <a:gd name="T16" fmla="*/ 0 w 2298"/>
                    <a:gd name="T17" fmla="*/ 608 h 900"/>
                    <a:gd name="T18" fmla="*/ 401 w 2298"/>
                    <a:gd name="T19" fmla="*/ 633 h 900"/>
                    <a:gd name="T20" fmla="*/ 531 w 2298"/>
                    <a:gd name="T21" fmla="*/ 361 h 9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98"/>
                    <a:gd name="T34" fmla="*/ 0 h 900"/>
                    <a:gd name="T35" fmla="*/ 2298 w 2298"/>
                    <a:gd name="T36" fmla="*/ 900 h 9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" name="Freeform 5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>
                    <a:gd name="T0" fmla="*/ 474 w 1863"/>
                    <a:gd name="T1" fmla="*/ 211 h 1144"/>
                    <a:gd name="T2" fmla="*/ 463 w 1863"/>
                    <a:gd name="T3" fmla="*/ 0 h 1144"/>
                    <a:gd name="T4" fmla="*/ 0 w 1863"/>
                    <a:gd name="T5" fmla="*/ 404 h 1144"/>
                    <a:gd name="T6" fmla="*/ 498 w 1863"/>
                    <a:gd name="T7" fmla="*/ 815 h 1144"/>
                    <a:gd name="T8" fmla="*/ 490 w 1863"/>
                    <a:gd name="T9" fmla="*/ 580 h 1144"/>
                    <a:gd name="T10" fmla="*/ 1020 w 1863"/>
                    <a:gd name="T11" fmla="*/ 663 h 1144"/>
                    <a:gd name="T12" fmla="*/ 1200 w 1863"/>
                    <a:gd name="T13" fmla="*/ 982 h 1144"/>
                    <a:gd name="T14" fmla="*/ 1608 w 1863"/>
                    <a:gd name="T15" fmla="*/ 911 h 1144"/>
                    <a:gd name="T16" fmla="*/ 1762 w 1863"/>
                    <a:gd name="T17" fmla="*/ 1144 h 1144"/>
                    <a:gd name="T18" fmla="*/ 1739 w 1863"/>
                    <a:gd name="T19" fmla="*/ 701 h 1144"/>
                    <a:gd name="T20" fmla="*/ 1196 w 1863"/>
                    <a:gd name="T21" fmla="*/ 296 h 1144"/>
                    <a:gd name="T22" fmla="*/ 474 w 1863"/>
                    <a:gd name="T23" fmla="*/ 211 h 11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63"/>
                    <a:gd name="T37" fmla="*/ 0 h 1144"/>
                    <a:gd name="T38" fmla="*/ 1863 w 1863"/>
                    <a:gd name="T39" fmla="*/ 1144 h 11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" name="Freeform 6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>
                    <a:gd name="T0" fmla="*/ 0 w 1018"/>
                    <a:gd name="T1" fmla="*/ 1220 h 1289"/>
                    <a:gd name="T2" fmla="*/ 774 w 1018"/>
                    <a:gd name="T3" fmla="*/ 1289 h 1289"/>
                    <a:gd name="T4" fmla="*/ 966 w 1018"/>
                    <a:gd name="T5" fmla="*/ 866 h 1289"/>
                    <a:gd name="T6" fmla="*/ 733 w 1018"/>
                    <a:gd name="T7" fmla="*/ 935 h 1289"/>
                    <a:gd name="T8" fmla="*/ 602 w 1018"/>
                    <a:gd name="T9" fmla="*/ 629 h 1289"/>
                    <a:gd name="T10" fmla="*/ 1018 w 1018"/>
                    <a:gd name="T11" fmla="*/ 346 h 1289"/>
                    <a:gd name="T12" fmla="*/ 777 w 1018"/>
                    <a:gd name="T13" fmla="*/ 156 h 1289"/>
                    <a:gd name="T14" fmla="*/ 976 w 1018"/>
                    <a:gd name="T15" fmla="*/ 0 h 1289"/>
                    <a:gd name="T16" fmla="*/ 346 w 1018"/>
                    <a:gd name="T17" fmla="*/ 233 h 1289"/>
                    <a:gd name="T18" fmla="*/ 21 w 1018"/>
                    <a:gd name="T19" fmla="*/ 669 h 1289"/>
                    <a:gd name="T20" fmla="*/ 209 w 1018"/>
                    <a:gd name="T21" fmla="*/ 1139 h 1289"/>
                    <a:gd name="T22" fmla="*/ 0 w 1018"/>
                    <a:gd name="T23" fmla="*/ 1220 h 128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18"/>
                    <a:gd name="T37" fmla="*/ 0 h 1289"/>
                    <a:gd name="T38" fmla="*/ 1018 w 1018"/>
                    <a:gd name="T39" fmla="*/ 1289 h 128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131840" y="1956048"/>
                <a:ext cx="2907034" cy="1536575"/>
                <a:chOff x="1443" y="1680"/>
                <a:chExt cx="2706" cy="1854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/>
                  <a:ahLst/>
                  <a:cxnLst>
                    <a:cxn ang="0">
                      <a:pos x="531" y="361"/>
                    </a:cxn>
                    <a:cxn ang="0">
                      <a:pos x="999" y="406"/>
                    </a:cxn>
                    <a:cxn ang="0">
                      <a:pos x="1547" y="188"/>
                    </a:cxn>
                    <a:cxn ang="0">
                      <a:pos x="1325" y="131"/>
                    </a:cxn>
                    <a:cxn ang="0">
                      <a:pos x="2005" y="0"/>
                    </a:cxn>
                    <a:cxn ang="0">
                      <a:pos x="2298" y="425"/>
                    </a:cxn>
                    <a:cxn ang="0">
                      <a:pos x="2054" y="340"/>
                    </a:cxn>
                    <a:cxn ang="0">
                      <a:pos x="1120" y="816"/>
                    </a:cxn>
                    <a:cxn ang="0">
                      <a:pos x="0" y="608"/>
                    </a:cxn>
                    <a:cxn ang="0">
                      <a:pos x="401" y="633"/>
                    </a:cxn>
                    <a:cxn ang="0">
                      <a:pos x="531" y="361"/>
                    </a:cxn>
                  </a:cxnLst>
                  <a:rect l="0" t="0" r="r" b="b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/>
                  <a:ahLst/>
                  <a:cxnLst>
                    <a:cxn ang="0">
                      <a:pos x="474" y="211"/>
                    </a:cxn>
                    <a:cxn ang="0">
                      <a:pos x="463" y="0"/>
                    </a:cxn>
                    <a:cxn ang="0">
                      <a:pos x="0" y="404"/>
                    </a:cxn>
                    <a:cxn ang="0">
                      <a:pos x="498" y="815"/>
                    </a:cxn>
                    <a:cxn ang="0">
                      <a:pos x="490" y="580"/>
                    </a:cxn>
                    <a:cxn ang="0">
                      <a:pos x="1020" y="663"/>
                    </a:cxn>
                    <a:cxn ang="0">
                      <a:pos x="1200" y="982"/>
                    </a:cxn>
                    <a:cxn ang="0">
                      <a:pos x="1608" y="911"/>
                    </a:cxn>
                    <a:cxn ang="0">
                      <a:pos x="1762" y="1144"/>
                    </a:cxn>
                    <a:cxn ang="0">
                      <a:pos x="1739" y="701"/>
                    </a:cxn>
                    <a:cxn ang="0">
                      <a:pos x="1196" y="296"/>
                    </a:cxn>
                    <a:cxn ang="0">
                      <a:pos x="474" y="211"/>
                    </a:cxn>
                  </a:cxnLst>
                  <a:rect l="0" t="0" r="r" b="b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/>
                  <a:ahLst/>
                  <a:cxnLst>
                    <a:cxn ang="0">
                      <a:pos x="0" y="1220"/>
                    </a:cxn>
                    <a:cxn ang="0">
                      <a:pos x="774" y="1289"/>
                    </a:cxn>
                    <a:cxn ang="0">
                      <a:pos x="966" y="866"/>
                    </a:cxn>
                    <a:cxn ang="0">
                      <a:pos x="733" y="935"/>
                    </a:cxn>
                    <a:cxn ang="0">
                      <a:pos x="602" y="629"/>
                    </a:cxn>
                    <a:cxn ang="0">
                      <a:pos x="1018" y="346"/>
                    </a:cxn>
                    <a:cxn ang="0">
                      <a:pos x="777" y="156"/>
                    </a:cxn>
                    <a:cxn ang="0">
                      <a:pos x="976" y="0"/>
                    </a:cxn>
                    <a:cxn ang="0">
                      <a:pos x="346" y="233"/>
                    </a:cxn>
                    <a:cxn ang="0">
                      <a:pos x="21" y="669"/>
                    </a:cxn>
                    <a:cxn ang="0">
                      <a:pos x="209" y="1139"/>
                    </a:cxn>
                    <a:cxn ang="0">
                      <a:pos x="0" y="1220"/>
                    </a:cxn>
                  </a:cxnLst>
                  <a:rect l="0" t="0" r="r" b="b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50" name="Group 32"/>
            <p:cNvGrpSpPr>
              <a:grpSpLocks/>
            </p:cNvGrpSpPr>
            <p:nvPr/>
          </p:nvGrpSpPr>
          <p:grpSpPr bwMode="auto">
            <a:xfrm rot="291726">
              <a:off x="5565082" y="1546957"/>
              <a:ext cx="915486" cy="1629755"/>
              <a:chOff x="1971" y="2318"/>
              <a:chExt cx="482" cy="596"/>
            </a:xfrm>
          </p:grpSpPr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2149" y="2318"/>
                <a:ext cx="126" cy="123"/>
              </a:xfrm>
              <a:prstGeom prst="ellipse">
                <a:avLst/>
              </a:pr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4"/>
              <p:cNvSpPr>
                <a:spLocks/>
              </p:cNvSpPr>
              <p:nvPr/>
            </p:nvSpPr>
            <p:spPr bwMode="gray">
              <a:xfrm>
                <a:off x="1971" y="2336"/>
                <a:ext cx="482" cy="578"/>
              </a:xfrm>
              <a:custGeom>
                <a:avLst/>
                <a:gdLst>
                  <a:gd name="T0" fmla="*/ 1 w 3312"/>
                  <a:gd name="T1" fmla="*/ 0 h 3962"/>
                  <a:gd name="T2" fmla="*/ 1 w 3312"/>
                  <a:gd name="T3" fmla="*/ 0 h 3962"/>
                  <a:gd name="T4" fmla="*/ 1 w 3312"/>
                  <a:gd name="T5" fmla="*/ 0 h 3962"/>
                  <a:gd name="T6" fmla="*/ 1 w 3312"/>
                  <a:gd name="T7" fmla="*/ 0 h 3962"/>
                  <a:gd name="T8" fmla="*/ 1 w 3312"/>
                  <a:gd name="T9" fmla="*/ 0 h 3962"/>
                  <a:gd name="T10" fmla="*/ 1 w 3312"/>
                  <a:gd name="T11" fmla="*/ 0 h 3962"/>
                  <a:gd name="T12" fmla="*/ 1 w 3312"/>
                  <a:gd name="T13" fmla="*/ 0 h 3962"/>
                  <a:gd name="T14" fmla="*/ 1 w 3312"/>
                  <a:gd name="T15" fmla="*/ 1 h 3962"/>
                  <a:gd name="T16" fmla="*/ 1 w 3312"/>
                  <a:gd name="T17" fmla="*/ 1 h 3962"/>
                  <a:gd name="T18" fmla="*/ 1 w 3312"/>
                  <a:gd name="T19" fmla="*/ 2 h 3962"/>
                  <a:gd name="T20" fmla="*/ 1 w 3312"/>
                  <a:gd name="T21" fmla="*/ 2 h 3962"/>
                  <a:gd name="T22" fmla="*/ 1 w 3312"/>
                  <a:gd name="T23" fmla="*/ 2 h 3962"/>
                  <a:gd name="T24" fmla="*/ 1 w 3312"/>
                  <a:gd name="T25" fmla="*/ 1 h 3962"/>
                  <a:gd name="T26" fmla="*/ 1 w 3312"/>
                  <a:gd name="T27" fmla="*/ 1 h 3962"/>
                  <a:gd name="T28" fmla="*/ 0 w 3312"/>
                  <a:gd name="T29" fmla="*/ 2 h 3962"/>
                  <a:gd name="T30" fmla="*/ 0 w 3312"/>
                  <a:gd name="T31" fmla="*/ 2 h 3962"/>
                  <a:gd name="T32" fmla="*/ 0 w 3312"/>
                  <a:gd name="T33" fmla="*/ 2 h 3962"/>
                  <a:gd name="T34" fmla="*/ 0 w 3312"/>
                  <a:gd name="T35" fmla="*/ 1 h 3962"/>
                  <a:gd name="T36" fmla="*/ 0 w 3312"/>
                  <a:gd name="T37" fmla="*/ 1 h 3962"/>
                  <a:gd name="T38" fmla="*/ 0 w 3312"/>
                  <a:gd name="T39" fmla="*/ 0 h 3962"/>
                  <a:gd name="T40" fmla="*/ 0 w 3312"/>
                  <a:gd name="T41" fmla="*/ 0 h 3962"/>
                  <a:gd name="T42" fmla="*/ 0 w 3312"/>
                  <a:gd name="T43" fmla="*/ 0 h 3962"/>
                  <a:gd name="T44" fmla="*/ 0 w 3312"/>
                  <a:gd name="T45" fmla="*/ 0 h 3962"/>
                  <a:gd name="T46" fmla="*/ 1 w 3312"/>
                  <a:gd name="T47" fmla="*/ 0 h 39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12"/>
                  <a:gd name="T73" fmla="*/ 0 h 3962"/>
                  <a:gd name="T74" fmla="*/ 3312 w 3312"/>
                  <a:gd name="T75" fmla="*/ 3962 h 39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12" h="3962">
                    <a:moveTo>
                      <a:pt x="1376" y="696"/>
                    </a:moveTo>
                    <a:cubicBezTo>
                      <a:pt x="1401" y="795"/>
                      <a:pt x="1489" y="920"/>
                      <a:pt x="1639" y="920"/>
                    </a:cubicBezTo>
                    <a:cubicBezTo>
                      <a:pt x="1801" y="920"/>
                      <a:pt x="1876" y="795"/>
                      <a:pt x="1926" y="708"/>
                    </a:cubicBezTo>
                    <a:lnTo>
                      <a:pt x="2940" y="66"/>
                    </a:lnTo>
                    <a:cubicBezTo>
                      <a:pt x="3042" y="0"/>
                      <a:pt x="3142" y="16"/>
                      <a:pt x="3204" y="78"/>
                    </a:cubicBezTo>
                    <a:cubicBezTo>
                      <a:pt x="3267" y="140"/>
                      <a:pt x="3312" y="264"/>
                      <a:pt x="3072" y="444"/>
                    </a:cubicBezTo>
                    <a:lnTo>
                      <a:pt x="2139" y="1081"/>
                    </a:lnTo>
                    <a:lnTo>
                      <a:pt x="2476" y="2372"/>
                    </a:lnTo>
                    <a:lnTo>
                      <a:pt x="2251" y="2435"/>
                    </a:lnTo>
                    <a:lnTo>
                      <a:pt x="2614" y="3589"/>
                    </a:lnTo>
                    <a:cubicBezTo>
                      <a:pt x="2651" y="3751"/>
                      <a:pt x="2639" y="3863"/>
                      <a:pt x="2539" y="3925"/>
                    </a:cubicBezTo>
                    <a:cubicBezTo>
                      <a:pt x="2401" y="3962"/>
                      <a:pt x="2289" y="3863"/>
                      <a:pt x="2226" y="3689"/>
                    </a:cubicBezTo>
                    <a:cubicBezTo>
                      <a:pt x="2101" y="3453"/>
                      <a:pt x="1876" y="2720"/>
                      <a:pt x="1789" y="2534"/>
                    </a:cubicBezTo>
                    <a:lnTo>
                      <a:pt x="1414" y="2534"/>
                    </a:lnTo>
                    <a:cubicBezTo>
                      <a:pt x="1339" y="2770"/>
                      <a:pt x="1151" y="3465"/>
                      <a:pt x="1051" y="3689"/>
                    </a:cubicBezTo>
                    <a:cubicBezTo>
                      <a:pt x="1001" y="3838"/>
                      <a:pt x="914" y="3950"/>
                      <a:pt x="789" y="3925"/>
                    </a:cubicBezTo>
                    <a:cubicBezTo>
                      <a:pt x="714" y="3875"/>
                      <a:pt x="614" y="3838"/>
                      <a:pt x="676" y="3577"/>
                    </a:cubicBezTo>
                    <a:lnTo>
                      <a:pt x="1001" y="2459"/>
                    </a:lnTo>
                    <a:lnTo>
                      <a:pt x="751" y="2397"/>
                    </a:lnTo>
                    <a:lnTo>
                      <a:pt x="1126" y="1081"/>
                    </a:lnTo>
                    <a:lnTo>
                      <a:pt x="139" y="497"/>
                    </a:lnTo>
                    <a:cubicBezTo>
                      <a:pt x="54" y="402"/>
                      <a:pt x="0" y="342"/>
                      <a:pt x="60" y="180"/>
                    </a:cubicBezTo>
                    <a:cubicBezTo>
                      <a:pt x="186" y="102"/>
                      <a:pt x="214" y="112"/>
                      <a:pt x="389" y="162"/>
                    </a:cubicBezTo>
                    <a:lnTo>
                      <a:pt x="1376" y="69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>
                <a:flatTx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53" name="Group 39"/>
            <p:cNvGrpSpPr>
              <a:grpSpLocks/>
            </p:cNvGrpSpPr>
            <p:nvPr/>
          </p:nvGrpSpPr>
          <p:grpSpPr bwMode="auto">
            <a:xfrm>
              <a:off x="5167070" y="2277373"/>
              <a:ext cx="1875729" cy="700559"/>
              <a:chOff x="724" y="2704"/>
              <a:chExt cx="1390" cy="350"/>
            </a:xfrm>
          </p:grpSpPr>
          <p:sp>
            <p:nvSpPr>
              <p:cNvPr id="54" name="AutoShape 40"/>
              <p:cNvSpPr>
                <a:spLocks noChangeArrowheads="1"/>
              </p:cNvSpPr>
              <p:nvPr/>
            </p:nvSpPr>
            <p:spPr bwMode="gray">
              <a:xfrm flipH="1">
                <a:off x="1592" y="2704"/>
                <a:ext cx="522" cy="341"/>
              </a:xfrm>
              <a:prstGeom prst="curvedRightArrow">
                <a:avLst>
                  <a:gd name="adj1" fmla="val 19583"/>
                  <a:gd name="adj2" fmla="val 44676"/>
                  <a:gd name="adj3" fmla="val 43217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AutoShape 41"/>
              <p:cNvSpPr>
                <a:spLocks noChangeArrowheads="1"/>
              </p:cNvSpPr>
              <p:nvPr/>
            </p:nvSpPr>
            <p:spPr bwMode="gray">
              <a:xfrm>
                <a:off x="724" y="2713"/>
                <a:ext cx="522" cy="341"/>
              </a:xfrm>
              <a:prstGeom prst="curvedRightArrow">
                <a:avLst>
                  <a:gd name="adj1" fmla="val 16542"/>
                  <a:gd name="adj2" fmla="val 38977"/>
                  <a:gd name="adj3" fmla="val 43465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8026007" y="1371549"/>
            <a:ext cx="3397994" cy="3899149"/>
            <a:chOff x="8026007" y="1371549"/>
            <a:chExt cx="3397994" cy="389914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gray">
            <a:xfrm>
              <a:off x="8593066" y="1371549"/>
              <a:ext cx="2830935" cy="3899149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8649897" y="2038857"/>
              <a:ext cx="2186079" cy="2401887"/>
              <a:chOff x="4267" y="1389"/>
              <a:chExt cx="1344" cy="1774"/>
            </a:xfrm>
          </p:grpSpPr>
          <p:sp>
            <p:nvSpPr>
              <p:cNvPr id="2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" name="AutoShape 14"/>
            <p:cNvSpPr>
              <a:spLocks noChangeArrowheads="1"/>
            </p:cNvSpPr>
            <p:nvPr/>
          </p:nvSpPr>
          <p:spPr bwMode="gray">
            <a:xfrm flipH="1">
              <a:off x="8026007" y="2843719"/>
              <a:ext cx="3361170" cy="717550"/>
            </a:xfrm>
            <a:prstGeom prst="rightArrow">
              <a:avLst>
                <a:gd name="adj1" fmla="val 62213"/>
                <a:gd name="adj2" fmla="val 69425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gray">
            <a:xfrm>
              <a:off x="8832771" y="1464245"/>
              <a:ext cx="23098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實蹟佐證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gray">
            <a:xfrm>
              <a:off x="8769782" y="1988131"/>
              <a:ext cx="2499445" cy="310866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gray">
            <a:xfrm>
              <a:off x="8832771" y="2056318"/>
              <a:ext cx="2325918" cy="302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執行優勢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具成熟技術、專業團隊或曾獲殊榮、認證等。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場域驗證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簽署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Ｏ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U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或指標性場域規劃。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計畫資料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依計畫內容提供相關佐證附件。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0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462212" y="1198563"/>
            <a:ext cx="7399543" cy="5240738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基本資料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成立時間及基本資料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公司簡介與經營運說明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公司組織與計畫執行人力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主要經營產品或服務及研發投入情況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財務情況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實收資本額、營業額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en-US" sz="4000" kern="0" dirty="0"/>
              <a:t>一、公司概況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357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二、計畫背景與計畫目標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4"/>
            <a:ext cx="10722543" cy="4579921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計畫背景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說明從事本計畫之動機，拓展海外市場之契機。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海外市場現況及面臨問題。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競爭力與可行性分析。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風險評估與因應對策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計畫目標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目標客群、關鍵客戶與階段性目標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8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1/3</a:t>
            </a:r>
            <a:r>
              <a:rPr lang="zh-TW" altLang="en-US" sz="2400" kern="0" dirty="0"/>
              <a:t>）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計畫內容、架構與實施方法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整體營運策略與商業模式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海外市場推動策略與國際企業合作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達成模式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企業拓展海外市場所需之商業活動，包含設立據點，聘用人力、拓展業務等具體商務拓展推進策略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國際企業共創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POB(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商模驗證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規劃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擬訂企業共創商業模式驗證規劃內容，說明未來商模複製放大機制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預計合作對象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洽談中對象、合作項目概述、預計實施場域與合作金額，預期效益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465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49" y="1055689"/>
            <a:ext cx="11325225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重點：審查項目與</a:t>
            </a:r>
            <a:r>
              <a:rPr lang="zh-TW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創新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指標</a:t>
            </a:r>
            <a:r>
              <a:rPr lang="en-US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–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國際企業</a:t>
            </a:r>
            <a:r>
              <a:rPr lang="en-US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POB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規劃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Tx/>
              <a:buNone/>
            </a:pP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2/4</a:t>
            </a:r>
            <a:r>
              <a:rPr lang="zh-TW" altLang="en-US" sz="2400" kern="0" dirty="0"/>
              <a:t>）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B34E982-B99E-940D-A0B3-0E9F4D4A6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01991"/>
              </p:ext>
            </p:extLst>
          </p:nvPr>
        </p:nvGraphicFramePr>
        <p:xfrm>
          <a:off x="454438" y="1562099"/>
          <a:ext cx="11368846" cy="458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656">
                  <a:extLst>
                    <a:ext uri="{9D8B030D-6E8A-4147-A177-3AD203B41FA5}">
                      <a16:colId xmlns:a16="http://schemas.microsoft.com/office/drawing/2014/main" val="2710393865"/>
                    </a:ext>
                  </a:extLst>
                </a:gridCol>
                <a:gridCol w="8696753">
                  <a:extLst>
                    <a:ext uri="{9D8B030D-6E8A-4147-A177-3AD203B41FA5}">
                      <a16:colId xmlns:a16="http://schemas.microsoft.com/office/drawing/2014/main" val="2245198428"/>
                    </a:ext>
                  </a:extLst>
                </a:gridCol>
                <a:gridCol w="1159437">
                  <a:extLst>
                    <a:ext uri="{9D8B030D-6E8A-4147-A177-3AD203B41FA5}">
                      <a16:colId xmlns:a16="http://schemas.microsoft.com/office/drawing/2014/main" val="827467172"/>
                    </a:ext>
                  </a:extLst>
                </a:gridCol>
              </a:tblGrid>
              <a:tr h="2419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HK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HK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比重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25600"/>
                  </a:ext>
                </a:extLst>
              </a:tr>
              <a:tr h="59397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成長潛力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商業驗證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(POB)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完整性：包括目標合作企業，解決的關鍵痛點，以及獲得之具體商業實績等。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企業合作衍伸性：與企業持續合作，或執行下一階段合作的實績與策略規劃。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en-US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525185"/>
                  </a:ext>
                </a:extLst>
              </a:tr>
              <a:tr h="59397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商業模式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市場競爭優勢：包括產品創新性、通路規劃、市場定價策略、獲利能力等競爭分析。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未來市場機會：商模可複製與產業內大部分業者合作，及放大到國際市場。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en-US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91237"/>
                  </a:ext>
                </a:extLst>
              </a:tr>
              <a:tr h="93695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國際發展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國際市場團隊：包括具備國際營運組織及管理架構，以及外部的國際資源挹注。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國際行銷曝光：包括國際展會、競賽、媒體曝光、期刊發表，建立知名度及品牌價值之具體策略。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市場進入策略：包括深度市場分析，緊密鏈結當地夥伴之具體作法，及具體可行之業務推廣策略。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en-US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518023"/>
                  </a:ext>
                </a:extLst>
              </a:tr>
              <a:tr h="93695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募資規劃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募資規劃完整性：包括提出具備股權架構、獲利預估、損益平衡及營收快速成長等具體可行之作法。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出場機制規劃：例如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IPO(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公開發行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M&amp;A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Out-licensing(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產品授權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等出場規劃說明。</a:t>
                      </a: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獲得策略投資機會：包括設定目標投資者、提供的價值及接觸之具體策略。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en-US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02023"/>
                  </a:ext>
                </a:extLst>
              </a:tr>
              <a:tr h="128445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加分項目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已取得國際企業合作意願證明，申請時需提出佐證資料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如合約、訂單等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(5%)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曾獲選新創事業獎、綠色科技新創獎勵競賽或新創共創獎勵。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(5%)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指標型新創：員工人數至少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人以上，且連續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年營收或員工人數成長超過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(5%)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>
                        <a:lnSpc>
                          <a:spcPts val="1800"/>
                        </a:lnSpc>
                        <a:spcAft>
                          <a:spcPts val="60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1350645" algn="l"/>
                        </a:tabLs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拓展國際規劃之目標市場包含美國、日本、印度、東協、歐盟等任一國家。</a:t>
                      </a: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(5%)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1350645" algn="l"/>
                        </a:tabLst>
                      </a:pPr>
                      <a:r>
                        <a:rPr 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ordia New" panose="020B0304020202020204" pitchFamily="34" charset="-34"/>
                      </a:endParaRPr>
                    </a:p>
                  </a:txBody>
                  <a:tcPr marL="48468" marR="48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02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6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3/4</a:t>
            </a:r>
            <a:r>
              <a:rPr lang="zh-TW" altLang="en-US" sz="2400" kern="0" dirty="0"/>
              <a:t>）</a:t>
            </a:r>
          </a:p>
        </p:txBody>
      </p: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5230853" y="1298072"/>
            <a:ext cx="3164907" cy="946217"/>
            <a:chOff x="4320" y="1152"/>
            <a:chExt cx="414" cy="402"/>
          </a:xfrm>
        </p:grpSpPr>
        <p:sp>
          <p:nvSpPr>
            <p:cNvPr id="34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6" name="Group 29"/>
          <p:cNvGrpSpPr>
            <a:grpSpLocks/>
          </p:cNvGrpSpPr>
          <p:nvPr/>
        </p:nvGrpSpPr>
        <p:grpSpPr bwMode="auto">
          <a:xfrm>
            <a:off x="828977" y="4748639"/>
            <a:ext cx="3164907" cy="1129097"/>
            <a:chOff x="4320" y="1152"/>
            <a:chExt cx="414" cy="402"/>
          </a:xfrm>
        </p:grpSpPr>
        <p:sp>
          <p:nvSpPr>
            <p:cNvPr id="37" name="AutoShape 3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551367" y="1540347"/>
            <a:ext cx="2844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1.</a:t>
            </a:r>
            <a:r>
              <a:rPr lang="zh-TW" altLang="en-US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計畫指標查核點</a:t>
            </a:r>
            <a:endParaRPr lang="en-US" altLang="zh-CN" sz="24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905575" y="4912059"/>
            <a:ext cx="3011710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zh-TW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○○○計</a:t>
            </a:r>
            <a:r>
              <a:rPr lang="zh-TW" altLang="en-US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畫</a:t>
            </a:r>
            <a:endParaRPr lang="en-US" altLang="zh-TW" sz="28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名稱需與封面相同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44" name="Group 26"/>
          <p:cNvGrpSpPr>
            <a:grpSpLocks/>
          </p:cNvGrpSpPr>
          <p:nvPr/>
        </p:nvGrpSpPr>
        <p:grpSpPr bwMode="auto">
          <a:xfrm>
            <a:off x="5199993" y="3041581"/>
            <a:ext cx="3164907" cy="946217"/>
            <a:chOff x="4320" y="1152"/>
            <a:chExt cx="414" cy="402"/>
          </a:xfrm>
        </p:grpSpPr>
        <p:sp>
          <p:nvSpPr>
            <p:cNvPr id="45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5551367" y="3283856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A.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海外拓展規劃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59" name="Group 26"/>
          <p:cNvGrpSpPr>
            <a:grpSpLocks/>
          </p:cNvGrpSpPr>
          <p:nvPr/>
        </p:nvGrpSpPr>
        <p:grpSpPr bwMode="auto">
          <a:xfrm>
            <a:off x="5230853" y="4803484"/>
            <a:ext cx="3164907" cy="946217"/>
            <a:chOff x="4320" y="1152"/>
            <a:chExt cx="414" cy="402"/>
          </a:xfrm>
        </p:grpSpPr>
        <p:sp>
          <p:nvSpPr>
            <p:cNvPr id="60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5551367" y="5045759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B.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國際企業</a:t>
            </a: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POB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驗證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6" name="Rectangle 50"/>
          <p:cNvSpPr>
            <a:spLocks noChangeArrowheads="1"/>
          </p:cNvSpPr>
          <p:nvPr/>
        </p:nvSpPr>
        <p:spPr bwMode="auto">
          <a:xfrm>
            <a:off x="5273900" y="2333693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5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7" name="Rectangle 50"/>
          <p:cNvSpPr>
            <a:spLocks noChangeArrowheads="1"/>
          </p:cNvSpPr>
          <p:nvPr/>
        </p:nvSpPr>
        <p:spPr bwMode="auto">
          <a:xfrm>
            <a:off x="5199992" y="583458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cxnSp>
        <p:nvCxnSpPr>
          <p:cNvPr id="68" name="直線接點 67"/>
          <p:cNvCxnSpPr>
            <a:cxnSpLocks/>
            <a:stCxn id="37" idx="3"/>
          </p:cNvCxnSpPr>
          <p:nvPr/>
        </p:nvCxnSpPr>
        <p:spPr>
          <a:xfrm flipV="1">
            <a:off x="3993884" y="3594599"/>
            <a:ext cx="1206108" cy="171858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cxnSpLocks/>
            <a:stCxn id="37" idx="3"/>
            <a:endCxn id="60" idx="1"/>
          </p:cNvCxnSpPr>
          <p:nvPr/>
        </p:nvCxnSpPr>
        <p:spPr>
          <a:xfrm flipV="1">
            <a:off x="3993884" y="5276593"/>
            <a:ext cx="1236969" cy="3659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cxnSpLocks/>
            <a:stCxn id="37" idx="3"/>
            <a:endCxn id="34" idx="1"/>
          </p:cNvCxnSpPr>
          <p:nvPr/>
        </p:nvCxnSpPr>
        <p:spPr>
          <a:xfrm flipV="1">
            <a:off x="3993884" y="1771181"/>
            <a:ext cx="1236969" cy="354200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BBB05F9-334A-9E95-2E16-B12ABC06E1F3}"/>
              </a:ext>
            </a:extLst>
          </p:cNvPr>
          <p:cNvGrpSpPr/>
          <p:nvPr/>
        </p:nvGrpSpPr>
        <p:grpSpPr>
          <a:xfrm>
            <a:off x="8395760" y="1014446"/>
            <a:ext cx="3152960" cy="1496833"/>
            <a:chOff x="8951564" y="1014446"/>
            <a:chExt cx="3152960" cy="1496833"/>
          </a:xfrm>
        </p:grpSpPr>
        <p:sp>
          <p:nvSpPr>
            <p:cNvPr id="5" name="AutoShape 27">
              <a:extLst>
                <a:ext uri="{FF2B5EF4-FFF2-40B4-BE49-F238E27FC236}">
                  <a16:creationId xmlns:a16="http://schemas.microsoft.com/office/drawing/2014/main" id="{79E4C787-6262-666D-8360-2EA6CC4AC22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設立具營運功能的海外公司，</a:t>
              </a:r>
              <a:endParaRPr lang="en-US" altLang="zh-TW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至少有</a:t>
              </a:r>
              <a:r>
                <a:rPr lang="en-US" altLang="zh-TW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人在海外據點進行營運。</a:t>
              </a:r>
              <a:endPara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E7118CD5-9E80-279F-FEF0-AB85C2DE1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4402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獲得國際產業合作支持，於結案</a:t>
              </a:r>
              <a:endParaRPr lang="en-US" altLang="zh-TW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前取得策略性投資或訂單或合約。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1" name="接點: 肘形 10">
              <a:extLst>
                <a:ext uri="{FF2B5EF4-FFF2-40B4-BE49-F238E27FC236}">
                  <a16:creationId xmlns:a16="http://schemas.microsoft.com/office/drawing/2014/main" id="{1EB7BFE6-FBC6-6730-8E96-B16965F51538}"/>
                </a:ext>
              </a:extLst>
            </p:cNvPr>
            <p:cNvCxnSpPr>
              <a:cxnSpLocks/>
              <a:stCxn id="34" idx="3"/>
              <a:endCxn id="6" idx="1"/>
            </p:cNvCxnSpPr>
            <p:nvPr/>
          </p:nvCxnSpPr>
          <p:spPr bwMode="auto">
            <a:xfrm>
              <a:off x="8951564" y="1771181"/>
              <a:ext cx="475176" cy="456473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614BC91-E8CB-B9CE-4EB5-D1DA88C3A6D5}"/>
              </a:ext>
            </a:extLst>
          </p:cNvPr>
          <p:cNvGrpSpPr/>
          <p:nvPr/>
        </p:nvGrpSpPr>
        <p:grpSpPr>
          <a:xfrm>
            <a:off x="8844801" y="2794905"/>
            <a:ext cx="2673283" cy="1466951"/>
            <a:chOff x="9426740" y="1014446"/>
            <a:chExt cx="2683760" cy="1466951"/>
          </a:xfrm>
        </p:grpSpPr>
        <p:sp>
          <p:nvSpPr>
            <p:cNvPr id="15" name="AutoShape 27">
              <a:extLst>
                <a:ext uri="{FF2B5EF4-FFF2-40B4-BE49-F238E27FC236}">
                  <a16:creationId xmlns:a16="http://schemas.microsoft.com/office/drawing/2014/main" id="{B2CF5981-863C-8B0A-E82D-C3B7B6A835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AutoShape 27">
              <a:extLst>
                <a:ext uri="{FF2B5EF4-FFF2-40B4-BE49-F238E27FC236}">
                  <a16:creationId xmlns:a16="http://schemas.microsoft.com/office/drawing/2014/main" id="{531C0EF7-4DF5-B2DD-4FA9-6F7421B42F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32716" y="19141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88E43613-0A80-29A4-8EBC-F70BB4122F32}"/>
              </a:ext>
            </a:extLst>
          </p:cNvPr>
          <p:cNvGrpSpPr/>
          <p:nvPr/>
        </p:nvGrpSpPr>
        <p:grpSpPr>
          <a:xfrm>
            <a:off x="8444908" y="4570815"/>
            <a:ext cx="3128584" cy="1490853"/>
            <a:chOff x="8975940" y="1014446"/>
            <a:chExt cx="3128584" cy="1490853"/>
          </a:xfrm>
        </p:grpSpPr>
        <p:sp>
          <p:nvSpPr>
            <p:cNvPr id="24" name="AutoShape 27">
              <a:extLst>
                <a:ext uri="{FF2B5EF4-FFF2-40B4-BE49-F238E27FC236}">
                  <a16:creationId xmlns:a16="http://schemas.microsoft.com/office/drawing/2014/main" id="{DF08F383-1BE2-08A0-2EB8-AA788C0262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AutoShape 27">
              <a:extLst>
                <a:ext uri="{FF2B5EF4-FFF2-40B4-BE49-F238E27FC236}">
                  <a16:creationId xmlns:a16="http://schemas.microsoft.com/office/drawing/2014/main" id="{D74746D8-8FFF-5DB6-E8CC-28693402FB7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3804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6" name="接點: 肘形 25">
              <a:extLst>
                <a:ext uri="{FF2B5EF4-FFF2-40B4-BE49-F238E27FC236}">
                  <a16:creationId xmlns:a16="http://schemas.microsoft.com/office/drawing/2014/main" id="{97ED76F9-63F4-093D-CF8D-34A8D2A609F5}"/>
                </a:ext>
              </a:extLst>
            </p:cNvPr>
            <p:cNvCxnSpPr>
              <a:cxnSpLocks/>
              <a:endCxn id="24" idx="1"/>
            </p:cNvCxnSpPr>
            <p:nvPr/>
          </p:nvCxnSpPr>
          <p:spPr bwMode="auto">
            <a:xfrm flipV="1">
              <a:off x="8975940" y="1298072"/>
              <a:ext cx="450800" cy="473109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B7950097-C6A9-B545-FBA2-0564BA448B9F}"/>
                </a:ext>
              </a:extLst>
            </p:cNvPr>
            <p:cNvCxnSpPr>
              <a:cxnSpLocks/>
              <a:endCxn id="25" idx="1"/>
            </p:cNvCxnSpPr>
            <p:nvPr/>
          </p:nvCxnSpPr>
          <p:spPr bwMode="auto">
            <a:xfrm rot="16200000" flipH="1">
              <a:off x="9078261" y="1873194"/>
              <a:ext cx="473109" cy="223849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接點: 肘形 47">
            <a:extLst>
              <a:ext uri="{FF2B5EF4-FFF2-40B4-BE49-F238E27FC236}">
                <a16:creationId xmlns:a16="http://schemas.microsoft.com/office/drawing/2014/main" id="{00E6EBEA-7F9B-10DA-8A45-8748391567EC}"/>
              </a:ext>
            </a:extLst>
          </p:cNvPr>
          <p:cNvCxnSpPr>
            <a:stCxn id="45" idx="3"/>
            <a:endCxn id="16" idx="1"/>
          </p:cNvCxnSpPr>
          <p:nvPr/>
        </p:nvCxnSpPr>
        <p:spPr bwMode="auto">
          <a:xfrm>
            <a:off x="8364900" y="3514690"/>
            <a:ext cx="485853" cy="463541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CDF0B574-45D2-CF7A-00C0-6D4D84D001B2}"/>
              </a:ext>
            </a:extLst>
          </p:cNvPr>
          <p:cNvCxnSpPr>
            <a:stCxn id="45" idx="3"/>
            <a:endCxn id="15" idx="1"/>
          </p:cNvCxnSpPr>
          <p:nvPr/>
        </p:nvCxnSpPr>
        <p:spPr bwMode="auto">
          <a:xfrm flipV="1">
            <a:off x="8364900" y="3078531"/>
            <a:ext cx="479901" cy="43615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E478BD52-86DE-D020-5230-60D049581086}"/>
              </a:ext>
            </a:extLst>
          </p:cNvPr>
          <p:cNvCxnSpPr>
            <a:stCxn id="34" idx="3"/>
            <a:endCxn id="5" idx="1"/>
          </p:cNvCxnSpPr>
          <p:nvPr/>
        </p:nvCxnSpPr>
        <p:spPr bwMode="auto">
          <a:xfrm flipV="1">
            <a:off x="8395760" y="1298072"/>
            <a:ext cx="475176" cy="47310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0">
            <a:extLst>
              <a:ext uri="{FF2B5EF4-FFF2-40B4-BE49-F238E27FC236}">
                <a16:creationId xmlns:a16="http://schemas.microsoft.com/office/drawing/2014/main" id="{24D8786A-72F1-ED25-440D-42906C99B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16266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6" name="Rectangle 50">
            <a:extLst>
              <a:ext uri="{FF2B5EF4-FFF2-40B4-BE49-F238E27FC236}">
                <a16:creationId xmlns:a16="http://schemas.microsoft.com/office/drawing/2014/main" id="{82D83EEC-7C3A-698F-265C-EA3A667E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2539232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E3F90A11-0409-0284-2018-4CB4C639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5414" y="33794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33B6157F-5DC1-76B9-D1FF-F2DE786E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0871" y="4279846"/>
            <a:ext cx="3425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4" name="Rectangle 50">
            <a:extLst>
              <a:ext uri="{FF2B5EF4-FFF2-40B4-BE49-F238E27FC236}">
                <a16:creationId xmlns:a16="http://schemas.microsoft.com/office/drawing/2014/main" id="{3C7A0F2A-1B98-EA26-29A8-701BDFA1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5206989"/>
            <a:ext cx="3345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6B3AF481-46BB-0153-9783-FA5D5ED5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6107351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70" name="Rectangle 50">
            <a:extLst>
              <a:ext uri="{FF2B5EF4-FFF2-40B4-BE49-F238E27FC236}">
                <a16:creationId xmlns:a16="http://schemas.microsoft.com/office/drawing/2014/main" id="{F614E4F1-1FFD-2D0E-507F-F10A4D32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452" y="406311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資訊公司）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17E4145E-7B66-1410-CD34-72D43635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88" y="1065743"/>
            <a:ext cx="4571727" cy="3689458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：依計畫執行內容，規劃各分項項目，並明列執行單位與所佔比重。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：查核點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為固定查核點，請勿調整位置，而查核點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的權重合計固定為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5%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：於簡報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p12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預算有編列委外費用者，須將委外對象填入執行單位中。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4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 ：上述所填之委外廠商，也須於系統之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【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委託研究或驗證費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】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填入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ClrTx/>
              <a:buNone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       合作對象、內容與金額。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：委託研究或驗證單位不得為利害關係人，利害關係人定義依據「企業會計準則公報第十四號」規定。</a:t>
            </a:r>
          </a:p>
        </p:txBody>
      </p:sp>
    </p:spTree>
    <p:extLst>
      <p:ext uri="{BB962C8B-B14F-4D97-AF65-F5344CB8AC3E}">
        <p14:creationId xmlns:p14="http://schemas.microsoft.com/office/powerpoint/2010/main" val="284563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/>
              <a:t>4/4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76250" y="1036639"/>
            <a:ext cx="1122789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重點：明確規劃各工作項目，並編列時程與可供量化查核的內容。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21625"/>
              </p:ext>
            </p:extLst>
          </p:nvPr>
        </p:nvGraphicFramePr>
        <p:xfrm>
          <a:off x="476247" y="4209414"/>
          <a:ext cx="11434248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219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1857645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5301479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1290107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882705">
                  <a:extLst>
                    <a:ext uri="{9D8B030D-6E8A-4147-A177-3AD203B41FA5}">
                      <a16:colId xmlns:a16="http://schemas.microsoft.com/office/drawing/2014/main" val="15918674"/>
                    </a:ext>
                  </a:extLst>
                </a:gridCol>
                <a:gridCol w="1414093">
                  <a:extLst>
                    <a:ext uri="{9D8B030D-6E8A-4147-A177-3AD203B41FA5}">
                      <a16:colId xmlns:a16="http://schemas.microsoft.com/office/drawing/2014/main" val="25965569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權重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執行單位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計畫指標查核點</a:t>
                      </a:r>
                      <a:endParaRPr lang="en-US" altLang="zh-CN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1.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完成設立具營運功能的海外公司，至少有</a:t>
                      </a: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1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人在海外據點進行營運</a:t>
                      </a: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包含</a:t>
                      </a: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: 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臺灣外派或海外當地聘用</a:t>
                      </a: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。</a:t>
                      </a: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 </a:t>
                      </a:r>
                      <a:r>
                        <a:rPr kumimoji="1" lang="en-US" altLang="zh-TW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結案前</a:t>
                      </a:r>
                      <a:r>
                        <a:rPr kumimoji="1" lang="en-US" altLang="zh-TW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2.</a:t>
                      </a:r>
                      <a:r>
                        <a:rPr lang="zh-TW" altLang="en-US" sz="16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獲得國際企業合作支持，於結案前取得策略性投資或訂單或合約等。</a:t>
                      </a:r>
                      <a:r>
                        <a:rPr kumimoji="1" lang="en-US" altLang="zh-TW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請設定明確的金額、數量</a:t>
                      </a:r>
                      <a:r>
                        <a:rPr kumimoji="1" lang="en-US" altLang="zh-TW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５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本公司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XX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規劃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Ｂ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.XX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規劃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Ｃ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POB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服務驗證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685432"/>
                  </a:ext>
                </a:extLst>
              </a:tr>
            </a:tbl>
          </a:graphicData>
        </a:graphic>
      </p:graphicFrame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76247" y="3236654"/>
            <a:ext cx="9629775" cy="9489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計畫查核點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必要查核項目與自行訂定相扣合之量化效益。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9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76247" y="4581525"/>
            <a:ext cx="11227899" cy="1051436"/>
          </a:xfrm>
          <a:prstGeom prst="flowChartAlternateProcess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87854" y="5677253"/>
            <a:ext cx="11227899" cy="1106293"/>
          </a:xfrm>
          <a:prstGeom prst="flowChartAlternateProcess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4433541" y="5784376"/>
            <a:ext cx="2567152" cy="908081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2400" b="1" i="0" u="none" strike="noStrike" normalizeH="0" baseline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自行訂定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建議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項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542924" y="1471613"/>
            <a:ext cx="10139677" cy="4721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計畫執行時程</a:t>
            </a:r>
            <a:r>
              <a:rPr lang="en-US" altLang="zh-TW" sz="2000" dirty="0">
                <a:solidFill>
                  <a:srgbClr val="7030A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7030A0"/>
                </a:solidFill>
              </a:rPr>
              <a:t>計畫期間為預定執行期間，實際執行期間為核定日起</a:t>
            </a:r>
            <a:r>
              <a:rPr lang="en-US" altLang="zh-TW" sz="2000" dirty="0">
                <a:solidFill>
                  <a:srgbClr val="7030A0"/>
                </a:solidFill>
              </a:rPr>
              <a:t>11</a:t>
            </a:r>
            <a:r>
              <a:rPr lang="zh-TW" altLang="en-US" sz="2000" dirty="0">
                <a:solidFill>
                  <a:srgbClr val="7030A0"/>
                </a:solidFill>
              </a:rPr>
              <a:t>個月。</a:t>
            </a:r>
            <a:r>
              <a:rPr lang="en-US" altLang="zh-TW" sz="20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" name="橢圓形圖說文字 12">
            <a:extLst>
              <a:ext uri="{FF2B5EF4-FFF2-40B4-BE49-F238E27FC236}">
                <a16:creationId xmlns:a16="http://schemas.microsoft.com/office/drawing/2014/main" id="{AE5DA3FC-5524-62A4-8534-380FFB336896}"/>
              </a:ext>
            </a:extLst>
          </p:cNvPr>
          <p:cNvSpPr/>
          <p:nvPr/>
        </p:nvSpPr>
        <p:spPr bwMode="auto">
          <a:xfrm>
            <a:off x="8020050" y="3285529"/>
            <a:ext cx="3198321" cy="731569"/>
          </a:xfrm>
          <a:prstGeom prst="wedgeEllipseCallout">
            <a:avLst>
              <a:gd name="adj1" fmla="val -53154"/>
              <a:gd name="adj2" fmla="val 165847"/>
            </a:avLst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必要查核項目</a:t>
            </a:r>
            <a:endParaRPr lang="en-US" altLang="zh-TW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且固定於項次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7D8F766-2166-43BA-AF33-62411CB78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53533"/>
              </p:ext>
            </p:extLst>
          </p:nvPr>
        </p:nvGraphicFramePr>
        <p:xfrm>
          <a:off x="476248" y="1961198"/>
          <a:ext cx="11227901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8282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163793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2958788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72970446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190397311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935312126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841537320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671208545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514731847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65299584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7095557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52434953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86912094"/>
                    </a:ext>
                  </a:extLst>
                </a:gridCol>
              </a:tblGrid>
              <a:tr h="40597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113/2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113/3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113/4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113/5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113/6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113/7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/8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113/9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113/10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○○○計</a:t>
                      </a: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畫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設計規劃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A1…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92313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24931</TotalTime>
  <Words>2314</Words>
  <Application>Microsoft Office PowerPoint</Application>
  <PresentationFormat>寬螢幕</PresentationFormat>
  <Paragraphs>346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微软雅黑</vt:lpstr>
      <vt:lpstr>微軟正黑體</vt:lpstr>
      <vt:lpstr>標楷體</vt:lpstr>
      <vt:lpstr>Arial</vt:lpstr>
      <vt:lpstr>Calibri</vt:lpstr>
      <vt:lpstr>Times New Roman</vt:lpstr>
      <vt:lpstr>Wingdings</vt:lpstr>
      <vt:lpstr>自訂設計</vt:lpstr>
      <vt:lpstr>1_自訂設計</vt:lpstr>
      <vt:lpstr>經濟部中小及新創企業署  113年度「次世代產業新創淬鍊計畫」 國際拔尖潛力新創獎勵</vt:lpstr>
      <vt:lpstr>簡報大綱</vt:lpstr>
      <vt:lpstr>簡報重點掌握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附件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3.113年度國際拔尖潛力新創獎勵簡報</dc:title>
  <dc:creator>新創共創獎勵專案小組</dc:creator>
  <cp:lastModifiedBy>朱馨儀</cp:lastModifiedBy>
  <cp:revision>1769</cp:revision>
  <cp:lastPrinted>2020-06-09T04:52:29Z</cp:lastPrinted>
  <dcterms:created xsi:type="dcterms:W3CDTF">2019-08-02T05:05:05Z</dcterms:created>
  <dcterms:modified xsi:type="dcterms:W3CDTF">2023-10-04T05:31:25Z</dcterms:modified>
</cp:coreProperties>
</file>