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92" r:id="rId2"/>
    <p:sldId id="257" r:id="rId3"/>
    <p:sldId id="504" r:id="rId4"/>
    <p:sldId id="506" r:id="rId5"/>
    <p:sldId id="518" r:id="rId6"/>
    <p:sldId id="508" r:id="rId7"/>
    <p:sldId id="519" r:id="rId8"/>
    <p:sldId id="509" r:id="rId9"/>
    <p:sldId id="510" r:id="rId10"/>
    <p:sldId id="511" r:id="rId11"/>
    <p:sldId id="512" r:id="rId12"/>
    <p:sldId id="515" r:id="rId13"/>
    <p:sldId id="516" r:id="rId14"/>
    <p:sldId id="480" r:id="rId15"/>
    <p:sldId id="517" r:id="rId16"/>
    <p:sldId id="505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851061-EDFB-B9B5-0FEE-00D288D799A3}" name="Gasper Chen" initials="GC" userId="b435bc4e6d68dfc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E3CF"/>
    <a:srgbClr val="01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82" autoAdjust="0"/>
  </p:normalViewPr>
  <p:slideViewPr>
    <p:cSldViewPr snapToGrid="0">
      <p:cViewPr varScale="1">
        <p:scale>
          <a:sx n="74" d="100"/>
          <a:sy n="74" d="100"/>
        </p:scale>
        <p:origin x="9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902E948-E7E7-4022-8CE0-F2B0A2410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4F11D2-4531-454C-9A10-EA81AEAC68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B247-C729-4464-ACC8-7C086453E54B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F923A49-14AD-423F-922C-32FE4B4C0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8EEBE6-3E23-4C9F-AA67-D26A80903C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F900-7066-49CA-BC14-259D58EE0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4278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20E1-6B5A-4BC9-A6C0-BF6EF80C4790}" type="datetimeFigureOut">
              <a:rPr lang="zh-TW" altLang="en-US" smtClean="0"/>
              <a:t>2026/3/11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CD9E8-2F2D-4D5C-98C9-57C66D9F4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3678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3332B-100D-C3FD-CB11-B8EAA9126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DC0ADC1-98C3-5047-3DCB-847790C47A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8040317-CB04-709C-3705-AF57DD106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E0F3128-5CF8-872D-CA65-3A2987343D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CD9E8-2F2D-4D5C-98C9-57C66D9F47F8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292F716-2F14-A277-88E9-5BFBD6B07E7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94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D5A932-E60B-47E5-9EB1-94F9F4798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AC31FA-BAAA-462A-BD0D-35B1B30B8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7912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11772900" y="6475413"/>
            <a:ext cx="419100" cy="3048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1A32B7FB-1CAB-1EF6-6C2B-E541ABA62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7EAE6FCA-6DD1-EC78-155F-9CD7A534AA7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180730"/>
            <a:ext cx="10515600" cy="5134345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>
              <a:spcBef>
                <a:spcPts val="600"/>
              </a:spcBef>
              <a:spcAft>
                <a:spcPts val="600"/>
              </a:spcAft>
              <a:defRPr/>
            </a:lvl2pPr>
            <a:lvl3pPr>
              <a:spcBef>
                <a:spcPts val="600"/>
              </a:spcBef>
              <a:spcAft>
                <a:spcPts val="600"/>
              </a:spcAft>
              <a:defRPr/>
            </a:lvl3pPr>
            <a:lvl4pPr>
              <a:spcBef>
                <a:spcPts val="600"/>
              </a:spcBef>
              <a:spcAft>
                <a:spcPts val="600"/>
              </a:spcAft>
              <a:defRPr/>
            </a:lvl4pPr>
            <a:lvl5pPr>
              <a:spcBef>
                <a:spcPts val="6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79246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11565428" y="6523038"/>
            <a:ext cx="520700" cy="304800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57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5E55D2-A95E-4C12-996E-95555982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2987" y="6418061"/>
            <a:ext cx="445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標題版面配置區 4">
            <a:extLst>
              <a:ext uri="{FF2B5EF4-FFF2-40B4-BE49-F238E27FC236}">
                <a16:creationId xmlns:a16="http://schemas.microsoft.com/office/drawing/2014/main" id="{EF6AA7F2-751D-4A4F-D08C-BD7105EC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2982"/>
            <a:ext cx="10515600" cy="6291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44BE5062-34F8-9B7B-8D77-3179148A8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154098"/>
            <a:ext cx="10515600" cy="5022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3210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8FF30-E4B0-86DC-A920-AA3C8F571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04A8C9-55A8-603F-652D-4C7BFDA43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62133"/>
            <a:ext cx="9144000" cy="1442518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次世代產業新創企業發展計畫</a:t>
            </a:r>
            <a:b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國際拔尖潛力新創獎勵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B882A4B-C34E-F266-DFEE-8B87E55E6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2128"/>
            <a:ext cx="9144000" cy="1331576"/>
          </a:xfrm>
        </p:spPr>
        <p:txBody>
          <a:bodyPr anchor="ctr"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/>
              <a:t>計畫名稱：</a:t>
            </a:r>
            <a:r>
              <a:rPr lang="zh-TW" altLang="en-US" sz="2800" dirty="0"/>
              <a:t>ＯＯＯＯＯ</a:t>
            </a:r>
            <a:endParaRPr lang="en-US" altLang="zh-TW" sz="2800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/>
              <a:t>計畫期間：</a:t>
            </a:r>
            <a:r>
              <a:rPr lang="zh-TW" altLang="zh-TW" sz="2800" dirty="0"/>
              <a:t>自</a:t>
            </a:r>
            <a:r>
              <a:rPr lang="en-US" altLang="zh-TW" sz="2800" dirty="0"/>
              <a:t>OOO</a:t>
            </a:r>
            <a:r>
              <a:rPr lang="zh-TW" altLang="zh-TW" sz="2800" dirty="0"/>
              <a:t>年</a:t>
            </a:r>
            <a:r>
              <a:rPr lang="en-US" altLang="zh-TW" sz="2800" dirty="0"/>
              <a:t>OO</a:t>
            </a:r>
            <a:r>
              <a:rPr lang="zh-TW" altLang="zh-TW" sz="2800" dirty="0"/>
              <a:t>月</a:t>
            </a:r>
            <a:r>
              <a:rPr lang="en-US" altLang="zh-TW" sz="2800" dirty="0"/>
              <a:t>OO</a:t>
            </a:r>
            <a:r>
              <a:rPr lang="zh-TW" altLang="zh-TW" sz="2800" dirty="0"/>
              <a:t>日至</a:t>
            </a:r>
            <a:r>
              <a:rPr lang="en-US" altLang="zh-TW" sz="2800" dirty="0"/>
              <a:t>115</a:t>
            </a:r>
            <a:r>
              <a:rPr lang="zh-TW" altLang="zh-TW" sz="2800" dirty="0"/>
              <a:t>年</a:t>
            </a:r>
            <a:r>
              <a:rPr lang="en-US" altLang="zh-TW" sz="2800" dirty="0"/>
              <a:t>10</a:t>
            </a:r>
            <a:r>
              <a:rPr lang="zh-TW" altLang="zh-TW" sz="2800" dirty="0"/>
              <a:t>月</a:t>
            </a:r>
            <a:r>
              <a:rPr lang="en-US" altLang="zh-TW" sz="2800"/>
              <a:t>31</a:t>
            </a:r>
            <a:r>
              <a:rPr lang="zh-TW" altLang="zh-TW" sz="2800"/>
              <a:t>日</a:t>
            </a:r>
            <a:endParaRPr lang="zh-TW" altLang="en-US" sz="2800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94381DB-2542-9D97-D8AC-C6BAAB6F896C}"/>
              </a:ext>
            </a:extLst>
          </p:cNvPr>
          <p:cNvSpPr txBox="1"/>
          <p:nvPr/>
        </p:nvSpPr>
        <p:spPr>
          <a:xfrm>
            <a:off x="3977310" y="442837"/>
            <a:ext cx="3788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經濟部中小及新創企業署</a:t>
            </a: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8A71DCD5-33A8-5B1C-2432-F93DCD2FC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6163" y="971546"/>
            <a:ext cx="3610937" cy="48398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41000">
                <a:schemeClr val="accent2">
                  <a:lumMod val="60000"/>
                  <a:lumOff val="40000"/>
                </a:schemeClr>
              </a:gs>
              <a:gs pos="72000">
                <a:schemeClr val="accent1"/>
              </a:gs>
              <a:gs pos="100000">
                <a:schemeClr val="accent3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lIns="91435" tIns="45718" rIns="91435" bIns="45718"/>
          <a:lstStyle>
            <a:lvl1pPr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zh-TW" sz="2400" b="0" dirty="0">
              <a:solidFill>
                <a:srgbClr val="000000"/>
              </a:solidFill>
              <a:latin typeface="標楷體"/>
              <a:ea typeface="標楷體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DC942DE-13DC-DE87-2F16-51312D3A95AC}"/>
              </a:ext>
            </a:extLst>
          </p:cNvPr>
          <p:cNvSpPr txBox="1"/>
          <p:nvPr/>
        </p:nvSpPr>
        <p:spPr>
          <a:xfrm>
            <a:off x="9288344" y="4462832"/>
            <a:ext cx="23950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新創企業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LOGO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6FFEC06-60DD-A528-D98B-547A3A2EBEBF}"/>
              </a:ext>
            </a:extLst>
          </p:cNvPr>
          <p:cNvSpPr txBox="1"/>
          <p:nvPr/>
        </p:nvSpPr>
        <p:spPr>
          <a:xfrm>
            <a:off x="8269923" y="775540"/>
            <a:ext cx="38458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簡報電子檔命名原則：</a:t>
            </a:r>
            <a:r>
              <a:rPr lang="en-US" altLang="zh-TW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 OOO</a:t>
            </a:r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公司</a:t>
            </a:r>
            <a:r>
              <a:rPr lang="en-US" altLang="zh-TW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400" dirty="0">
                <a:highlight>
                  <a:srgbClr val="FFFF00"/>
                </a:highlight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計畫簡報</a:t>
            </a:r>
          </a:p>
        </p:txBody>
      </p:sp>
      <p:sp>
        <p:nvSpPr>
          <p:cNvPr id="5" name="文字方塊 1">
            <a:extLst>
              <a:ext uri="{FF2B5EF4-FFF2-40B4-BE49-F238E27FC236}">
                <a16:creationId xmlns:a16="http://schemas.microsoft.com/office/drawing/2014/main" id="{42135A58-18F1-575A-F799-651EA29B8F7D}"/>
              </a:ext>
            </a:extLst>
          </p:cNvPr>
          <p:cNvSpPr txBox="1"/>
          <p:nvPr/>
        </p:nvSpPr>
        <p:spPr>
          <a:xfrm>
            <a:off x="9218855" y="367580"/>
            <a:ext cx="2534067" cy="40011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2000" b="1" i="0" u="none" strike="noStrike" kern="1200" cap="none" spc="0" baseline="0" dirty="0">
                <a:solidFill>
                  <a:srgbClr val="000000"/>
                </a:solidFill>
                <a:highlight>
                  <a:srgbClr val="D5E3CF"/>
                </a:highlight>
                <a:uFillTx/>
                <a:latin typeface="Times New Roman" pitchFamily="18"/>
                <a:ea typeface="微軟正黑體" pitchFamily="34"/>
              </a:rPr>
              <a:t>【範例版，僅供參考】</a:t>
            </a:r>
            <a:endParaRPr lang="en-US" sz="2000" b="1" i="0" u="none" strike="noStrike" kern="1200" cap="none" spc="0" baseline="0" dirty="0">
              <a:solidFill>
                <a:srgbClr val="000000"/>
              </a:solidFill>
              <a:highlight>
                <a:srgbClr val="D5E3CF"/>
              </a:highlight>
              <a:uFillTx/>
              <a:latin typeface="Times New Roman" pitchFamily="18"/>
              <a:ea typeface="微軟正黑體" pitchFamily="34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8420E303-6D4F-2FBB-C6E3-F800322AF253}"/>
              </a:ext>
            </a:extLst>
          </p:cNvPr>
          <p:cNvSpPr txBox="1"/>
          <p:nvPr/>
        </p:nvSpPr>
        <p:spPr>
          <a:xfrm>
            <a:off x="3644046" y="4505493"/>
            <a:ext cx="4903907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ＯＯＯＯ公司</a:t>
            </a:r>
            <a:endParaRPr lang="en-US" altLang="zh-TW" sz="2400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報告人：ＯＯＯ</a:t>
            </a:r>
            <a:r>
              <a:rPr lang="en-US" altLang="zh-TW" sz="2400" dirty="0"/>
              <a:t>(</a:t>
            </a:r>
            <a:r>
              <a:rPr lang="zh-TW" altLang="en-US" sz="2400" dirty="0"/>
              <a:t>姓名</a:t>
            </a:r>
            <a:r>
              <a:rPr lang="en-US" altLang="zh-TW" sz="2400" dirty="0"/>
              <a:t>)</a:t>
            </a:r>
            <a:r>
              <a:rPr lang="zh-TW" altLang="en-US" sz="2400" dirty="0"/>
              <a:t>／ＯＯ</a:t>
            </a:r>
            <a:r>
              <a:rPr lang="en-US" altLang="zh-TW" sz="2400" dirty="0"/>
              <a:t>(</a:t>
            </a:r>
            <a:r>
              <a:rPr lang="zh-TW" altLang="en-US" sz="2400" dirty="0"/>
              <a:t>職稱</a:t>
            </a:r>
            <a:r>
              <a:rPr lang="en-US" altLang="zh-TW" sz="2400" dirty="0"/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dirty="0"/>
              <a:t>中華民國</a:t>
            </a:r>
            <a:r>
              <a:rPr lang="en-US" altLang="zh-TW" sz="2400" dirty="0"/>
              <a:t>OOO</a:t>
            </a:r>
            <a:r>
              <a:rPr lang="zh-TW" altLang="en-US" sz="2400" dirty="0"/>
              <a:t>年</a:t>
            </a:r>
            <a:r>
              <a:rPr lang="en-US" altLang="zh-TW" sz="2400" dirty="0"/>
              <a:t>OO</a:t>
            </a:r>
            <a:r>
              <a:rPr lang="zh-TW" altLang="en-US" sz="2400" dirty="0"/>
              <a:t>月</a:t>
            </a:r>
            <a:r>
              <a:rPr lang="en-US" altLang="zh-TW" sz="2400" dirty="0"/>
              <a:t>OO</a:t>
            </a:r>
            <a:r>
              <a:rPr lang="zh-TW" altLang="en-US" sz="2400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719495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六、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海外據點與商業拓展規劃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180731"/>
            <a:ext cx="10515600" cy="457569"/>
          </a:xfrm>
        </p:spPr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請以下列表格說明計畫期間內各分項工作內容</a:t>
            </a:r>
            <a:endParaRPr lang="en-US" altLang="zh-TW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4AEACD1-CBC1-4D7F-B766-5E3372CE761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61748B-5A8D-0D21-6D8F-67D6B8111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785772"/>
              </p:ext>
            </p:extLst>
          </p:nvPr>
        </p:nvGraphicFramePr>
        <p:xfrm>
          <a:off x="848143" y="1638301"/>
          <a:ext cx="10515600" cy="4837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0796">
                  <a:extLst>
                    <a:ext uri="{9D8B030D-6E8A-4147-A177-3AD203B41FA5}">
                      <a16:colId xmlns:a16="http://schemas.microsoft.com/office/drawing/2014/main" val="323747945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860367274"/>
                    </a:ext>
                  </a:extLst>
                </a:gridCol>
                <a:gridCol w="2261937">
                  <a:extLst>
                    <a:ext uri="{9D8B030D-6E8A-4147-A177-3AD203B41FA5}">
                      <a16:colId xmlns:a16="http://schemas.microsoft.com/office/drawing/2014/main" val="2292379349"/>
                    </a:ext>
                  </a:extLst>
                </a:gridCol>
                <a:gridCol w="4568307">
                  <a:extLst>
                    <a:ext uri="{9D8B030D-6E8A-4147-A177-3AD203B41FA5}">
                      <a16:colId xmlns:a16="http://schemas.microsoft.com/office/drawing/2014/main" val="434573387"/>
                    </a:ext>
                  </a:extLst>
                </a:gridCol>
              </a:tblGrid>
              <a:tr h="360830"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600" b="1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分項工作</a:t>
                      </a:r>
                      <a:endParaRPr lang="zh-TW" sz="1600" b="1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600" b="1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執行單位</a:t>
                      </a:r>
                      <a:endParaRPr lang="zh-TW" sz="1600" b="1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TW" sz="1600" b="1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執行方法及流程</a:t>
                      </a:r>
                      <a:endParaRPr lang="zh-TW" sz="1600" b="1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490600"/>
                  </a:ext>
                </a:extLst>
              </a:tr>
              <a:tr h="822283">
                <a:tc rowSpan="2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A.OOO 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A1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250751"/>
                  </a:ext>
                </a:extLst>
              </a:tr>
              <a:tr h="7258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A2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90924"/>
                  </a:ext>
                </a:extLst>
              </a:tr>
              <a:tr h="725848">
                <a:tc rowSpan="2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B.</a:t>
                      </a:r>
                      <a:r>
                        <a:rPr lang="zh-TW" sz="1600" kern="100" baseline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海外據點建置</a:t>
                      </a:r>
                      <a:r>
                        <a:rPr lang="en-US" sz="1600" kern="100" baseline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B1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647917"/>
                  </a:ext>
                </a:extLst>
              </a:tr>
              <a:tr h="7258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B2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106883"/>
                  </a:ext>
                </a:extLst>
              </a:tr>
              <a:tr h="750608">
                <a:tc rowSpan="2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C.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國際商務拓展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C1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33988"/>
                  </a:ext>
                </a:extLst>
              </a:tr>
              <a:tr h="7258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C2</a:t>
                      </a:r>
                      <a:r>
                        <a:rPr lang="zh-TW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工作項目</a:t>
                      </a: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(O%)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600" kern="100" baseline="0" dirty="0">
                          <a:effectLst/>
                          <a:latin typeface="Times New Roman" panose="02020603050405020304" pitchFamily="18" charset="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600" kern="100" baseline="0" dirty="0">
                        <a:effectLst/>
                        <a:latin typeface="Times New Roman" panose="02020603050405020304" pitchFamily="18" charset="0"/>
                        <a:ea typeface="微軟正黑體" panose="020B0604030504040204" pitchFamily="34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1417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393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468258F-00EE-02BA-30A2-413BBE63AA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571062"/>
              </p:ext>
            </p:extLst>
          </p:nvPr>
        </p:nvGraphicFramePr>
        <p:xfrm>
          <a:off x="581024" y="1443752"/>
          <a:ext cx="10984403" cy="4604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4174">
                  <a:extLst>
                    <a:ext uri="{9D8B030D-6E8A-4147-A177-3AD203B41FA5}">
                      <a16:colId xmlns:a16="http://schemas.microsoft.com/office/drawing/2014/main" val="1215154441"/>
                    </a:ext>
                  </a:extLst>
                </a:gridCol>
                <a:gridCol w="1265152">
                  <a:extLst>
                    <a:ext uri="{9D8B030D-6E8A-4147-A177-3AD203B41FA5}">
                      <a16:colId xmlns:a16="http://schemas.microsoft.com/office/drawing/2014/main" val="2822487834"/>
                    </a:ext>
                  </a:extLst>
                </a:gridCol>
                <a:gridCol w="7956998">
                  <a:extLst>
                    <a:ext uri="{9D8B030D-6E8A-4147-A177-3AD203B41FA5}">
                      <a16:colId xmlns:a16="http://schemas.microsoft.com/office/drawing/2014/main" val="3154657469"/>
                    </a:ext>
                  </a:extLst>
                </a:gridCol>
                <a:gridCol w="808079">
                  <a:extLst>
                    <a:ext uri="{9D8B030D-6E8A-4147-A177-3AD203B41FA5}">
                      <a16:colId xmlns:a16="http://schemas.microsoft.com/office/drawing/2014/main" val="1887327605"/>
                    </a:ext>
                  </a:extLst>
                </a:gridCol>
              </a:tblGrid>
              <a:tr h="489823"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查核點</a:t>
                      </a:r>
                    </a:p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編號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預定完成時間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kern="100" dirty="0">
                          <a:effectLst/>
                        </a:rPr>
                        <a:t>查核點內容</a:t>
                      </a:r>
                      <a:endParaRPr lang="zh-TW" sz="1600" b="1" kern="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HK" sz="1600" b="1" kern="100" dirty="0">
                          <a:effectLst/>
                        </a:rPr>
                        <a:t>權重</a:t>
                      </a:r>
                      <a:endParaRPr lang="zh-TW" sz="1600" b="1" kern="100" dirty="0">
                        <a:effectLst/>
                      </a:endParaRPr>
                    </a:p>
                    <a:p>
                      <a:pPr algn="ctr"/>
                      <a:r>
                        <a:rPr lang="en-US" sz="1600" b="1" kern="100" dirty="0">
                          <a:effectLst/>
                        </a:rPr>
                        <a:t>%</a:t>
                      </a:r>
                      <a:endParaRPr lang="zh-TW" sz="1600" b="1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542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A1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226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A2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346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B1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58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B2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80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>
                          <a:effectLst/>
                        </a:rPr>
                        <a:t>C1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001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kern="100" dirty="0">
                          <a:effectLst/>
                        </a:rPr>
                        <a:t>C2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0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 </a:t>
                      </a:r>
                      <a:r>
                        <a:rPr lang="en-US" altLang="zh-TW" sz="1800" kern="100" dirty="0">
                          <a:effectLst/>
                        </a:rPr>
                        <a:t>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6509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共同指標</a:t>
                      </a:r>
                      <a:r>
                        <a:rPr lang="en-US" sz="1600" kern="100" dirty="0">
                          <a:effectLst/>
                        </a:rPr>
                        <a:t>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>
                          <a:effectLst/>
                        </a:rPr>
                        <a:t>115/O/O</a:t>
                      </a:r>
                      <a:endParaRPr lang="zh-TW" sz="18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800" kern="1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設立具營運功能之海外公司或營運據點，至少配置</a:t>
                      </a:r>
                      <a:r>
                        <a:rPr lang="en-US" sz="1800" kern="1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800" kern="1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名人員於海外據點執行營運相關工作。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10-15%</a:t>
                      </a:r>
                      <a:endParaRPr lang="zh-TW" altLang="en-US" sz="18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4924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effectLst/>
                        </a:rPr>
                        <a:t>共同指標</a:t>
                      </a:r>
                      <a:r>
                        <a:rPr lang="en-US" sz="1600" kern="100" dirty="0">
                          <a:effectLst/>
                        </a:rPr>
                        <a:t>2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effectLst/>
                        </a:rPr>
                        <a:t>115/O/O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完成國際市場實績或商業成果：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成功導入國際供應鏈，如成為國際企業或國際採購組織</a:t>
                      </a:r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(GPO)</a:t>
                      </a: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之核可供應商</a:t>
                      </a:r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(AVL)</a:t>
                      </a: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。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與國際企業合作完成商業模式驗證</a:t>
                      </a:r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(POB)</a:t>
                      </a: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，並取得試點成果或初步商業合作。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取得國際市場拓展實績，如訂單、跨國合作合約或國際經銷</a:t>
                      </a:r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代理關係。</a:t>
                      </a:r>
                    </a:p>
                    <a:p>
                      <a:pPr marL="342900" lvl="0" indent="-342900" algn="just">
                        <a:buFont typeface="標楷體" panose="03000509000000000000" pitchFamily="65" charset="-120"/>
                        <a:buChar char="•"/>
                      </a:pPr>
                      <a:r>
                        <a:rPr lang="zh-TW" alt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透過國際拓展成果提升估值，進而促進國際策略性投資或併購機會。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20-30%</a:t>
                      </a:r>
                      <a:endParaRPr lang="zh-TW" altLang="en-US" sz="1800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26149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r"/>
                      <a:r>
                        <a:rPr lang="zh-HK" sz="1800" kern="100" dirty="0">
                          <a:effectLst/>
                        </a:rPr>
                        <a:t>合計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00" dirty="0">
                          <a:effectLst/>
                        </a:rPr>
                        <a:t>100%</a:t>
                      </a:r>
                      <a:endParaRPr lang="zh-TW" sz="18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Cordia New" panose="020B0304020202020204" pitchFamily="34" charset="-34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797987"/>
                  </a:ext>
                </a:extLst>
              </a:tr>
            </a:tbl>
          </a:graphicData>
        </a:graphic>
      </p:graphicFrame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476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一</a:t>
            </a:r>
            <a:r>
              <a:rPr lang="en-US" altLang="zh-TW" sz="2400" dirty="0"/>
              <a:t>)</a:t>
            </a:r>
            <a:r>
              <a:rPr lang="zh-TW" altLang="en-US" sz="2400" dirty="0"/>
              <a:t> 查核點及預定進度</a:t>
            </a:r>
            <a:endParaRPr lang="zh-TW" altLang="en-US" sz="1800" dirty="0"/>
          </a:p>
        </p:txBody>
      </p:sp>
      <p:sp>
        <p:nvSpPr>
          <p:cNvPr id="8" name="Google Shape;61;p3">
            <a:extLst>
              <a:ext uri="{FF2B5EF4-FFF2-40B4-BE49-F238E27FC236}">
                <a16:creationId xmlns:a16="http://schemas.microsoft.com/office/drawing/2014/main" id="{F5868F7F-B3FA-7A46-FD96-8D292F8EB2F2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059973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476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二</a:t>
            </a:r>
            <a:r>
              <a:rPr lang="en-US" altLang="zh-TW" sz="2400" dirty="0"/>
              <a:t>)</a:t>
            </a:r>
            <a:r>
              <a:rPr lang="zh-TW" altLang="en-US" sz="2400" dirty="0"/>
              <a:t> 量化效益</a:t>
            </a:r>
            <a:endParaRPr lang="zh-TW" altLang="en-US" sz="1800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CD30ED4-FE3F-2658-F2EA-87ACD3A6B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947384"/>
              </p:ext>
            </p:extLst>
          </p:nvPr>
        </p:nvGraphicFramePr>
        <p:xfrm>
          <a:off x="666750" y="1448753"/>
          <a:ext cx="10898678" cy="47863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76275">
                  <a:extLst>
                    <a:ext uri="{9D8B030D-6E8A-4147-A177-3AD203B41FA5}">
                      <a16:colId xmlns:a16="http://schemas.microsoft.com/office/drawing/2014/main" val="2151857113"/>
                    </a:ext>
                  </a:extLst>
                </a:gridCol>
                <a:gridCol w="2412410">
                  <a:extLst>
                    <a:ext uri="{9D8B030D-6E8A-4147-A177-3AD203B41FA5}">
                      <a16:colId xmlns:a16="http://schemas.microsoft.com/office/drawing/2014/main" val="2891124490"/>
                    </a:ext>
                  </a:extLst>
                </a:gridCol>
                <a:gridCol w="1582488">
                  <a:extLst>
                    <a:ext uri="{9D8B030D-6E8A-4147-A177-3AD203B41FA5}">
                      <a16:colId xmlns:a16="http://schemas.microsoft.com/office/drawing/2014/main" val="70640600"/>
                    </a:ext>
                  </a:extLst>
                </a:gridCol>
                <a:gridCol w="1584667">
                  <a:extLst>
                    <a:ext uri="{9D8B030D-6E8A-4147-A177-3AD203B41FA5}">
                      <a16:colId xmlns:a16="http://schemas.microsoft.com/office/drawing/2014/main" val="3168879688"/>
                    </a:ext>
                  </a:extLst>
                </a:gridCol>
                <a:gridCol w="4642838">
                  <a:extLst>
                    <a:ext uri="{9D8B030D-6E8A-4147-A177-3AD203B41FA5}">
                      <a16:colId xmlns:a16="http://schemas.microsoft.com/office/drawing/2014/main" val="3699713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 err="1">
                          <a:effectLst/>
                        </a:rPr>
                        <a:t>編號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i="0" kern="0" dirty="0">
                          <a:effectLst/>
                        </a:rPr>
                        <a:t>計畫效益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>
                          <a:effectLst/>
                        </a:rPr>
                        <a:t>115</a:t>
                      </a:r>
                      <a:r>
                        <a:rPr lang="zh-TW" sz="1600" b="1" i="0" kern="0" dirty="0">
                          <a:effectLst/>
                        </a:rPr>
                        <a:t>年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kern="0" dirty="0">
                          <a:effectLst/>
                        </a:rPr>
                        <a:t>116</a:t>
                      </a:r>
                      <a:r>
                        <a:rPr lang="zh-TW" sz="1600" b="1" i="0" kern="0" dirty="0">
                          <a:effectLst/>
                        </a:rPr>
                        <a:t>年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1" i="0" kern="0" dirty="0">
                          <a:effectLst/>
                        </a:rPr>
                        <a:t>估算方式或實施方法</a:t>
                      </a:r>
                      <a:endParaRPr lang="zh-TW" sz="1600" b="1" i="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36069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effectLst/>
                        </a:rPr>
                        <a:t>1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增加產值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千元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>
                          <a:effectLst/>
                        </a:rPr>
                        <a:t>請說明本計畫預期可形成之產品或服務產值，並簡述其形成方式。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66044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2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降低成本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千元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請說明本計畫導入後，預期可協助場域或企業降低之營運、管理或人力相關成本，並說明估算基礎。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875464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3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計畫成果銷售額(千元)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>
                          <a:effectLst/>
                        </a:rPr>
                        <a:t>請說明預期可產生之銷售金額或付費合作規模。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618897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4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促成投</a:t>
                      </a:r>
                      <a:r>
                        <a:rPr lang="zh-TW" sz="1600" kern="0" dirty="0">
                          <a:effectLst/>
                        </a:rPr>
                        <a:t>增</a:t>
                      </a:r>
                      <a:r>
                        <a:rPr lang="en-US" sz="1600" kern="0" dirty="0">
                          <a:effectLst/>
                        </a:rPr>
                        <a:t>資</a:t>
                      </a:r>
                      <a:r>
                        <a:rPr lang="zh-TW" sz="1600" kern="0" dirty="0">
                          <a:effectLst/>
                        </a:rPr>
                        <a:t>金額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請說明是否預期因本計畫成果促成投資、增資或策略合作，並填寫預期金額或合作方向。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4795758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5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產出新產品或服務</a:t>
                      </a:r>
                      <a:endParaRPr lang="zh-TW" sz="1600" kern="100" dirty="0">
                        <a:effectLst/>
                      </a:endParaRPr>
                    </a:p>
                    <a:p>
                      <a:r>
                        <a:rPr lang="en-US" sz="1200" kern="0" dirty="0">
                          <a:effectLst/>
                        </a:rPr>
                        <a:t>(</a:t>
                      </a:r>
                      <a:r>
                        <a:rPr lang="zh-TW" sz="1200" kern="0" dirty="0">
                          <a:effectLst/>
                        </a:rPr>
                        <a:t>如：技術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產品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服務</a:t>
                      </a:r>
                      <a:r>
                        <a:rPr lang="en-US" sz="1200" kern="0" dirty="0">
                          <a:effectLst/>
                        </a:rPr>
                        <a:t>/</a:t>
                      </a:r>
                      <a:r>
                        <a:rPr lang="zh-TW" sz="1200" kern="0" dirty="0">
                          <a:effectLst/>
                        </a:rPr>
                        <a:t>商業模式等項目數</a:t>
                      </a:r>
                      <a:r>
                        <a:rPr lang="en-US" sz="1200" kern="0" dirty="0">
                          <a:effectLst/>
                        </a:rPr>
                        <a:t>)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請填寫預期產出之新產品、新服務、技術應用或商業模式項目數。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597995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6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增加就業(人數)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請填寫因本計畫推動所預期新增之就業人數。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30096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7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產品</a:t>
                      </a:r>
                      <a:r>
                        <a:rPr lang="en-US" sz="1600" kern="0" dirty="0">
                          <a:effectLst/>
                        </a:rPr>
                        <a:t>/</a:t>
                      </a:r>
                      <a:r>
                        <a:rPr lang="zh-TW" sz="1600" kern="0" dirty="0">
                          <a:effectLst/>
                        </a:rPr>
                        <a:t>服務使用人次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kern="0" dirty="0">
                          <a:effectLst/>
                        </a:rPr>
                        <a:t>請填寫計畫期間內預期之使用人次估算值，並說明估算方式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如每場域平均服務人數、服務頻率等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r>
                        <a:rPr lang="zh-TW" sz="1600" kern="0" dirty="0">
                          <a:effectLst/>
                        </a:rPr>
                        <a:t>。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544196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8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600" kern="0" dirty="0">
                          <a:effectLst/>
                        </a:rPr>
                        <a:t>導入海外市場關鍵合作或通路數量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069240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9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 err="1">
                          <a:effectLst/>
                        </a:rPr>
                        <a:t>發明專利</a:t>
                      </a:r>
                      <a:r>
                        <a:rPr lang="en-US" sz="1600" kern="0" dirty="0">
                          <a:effectLst/>
                        </a:rPr>
                        <a:t>(</a:t>
                      </a:r>
                      <a:r>
                        <a:rPr lang="zh-TW" sz="1600" kern="0" dirty="0">
                          <a:effectLst/>
                        </a:rPr>
                        <a:t>件</a:t>
                      </a:r>
                      <a:r>
                        <a:rPr lang="en-US" sz="1600" kern="0" dirty="0">
                          <a:effectLst/>
                        </a:rPr>
                        <a:t>)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364240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effectLst/>
                        </a:rPr>
                        <a:t>10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新型、設計專利(</a:t>
                      </a:r>
                      <a:r>
                        <a:rPr lang="zh-TW" sz="1600" kern="0">
                          <a:effectLst/>
                        </a:rPr>
                        <a:t>件</a:t>
                      </a:r>
                      <a:r>
                        <a:rPr lang="en-US" sz="1600" kern="0">
                          <a:effectLst/>
                        </a:rPr>
                        <a:t>)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>
                          <a:effectLst/>
                        </a:rPr>
                        <a:t> </a:t>
                      </a:r>
                      <a:endParaRPr lang="zh-TW" sz="16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0" dirty="0">
                          <a:effectLst/>
                        </a:rPr>
                        <a:t> </a:t>
                      </a:r>
                      <a:endParaRPr lang="zh-TW" sz="16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600501"/>
                  </a:ext>
                </a:extLst>
              </a:tr>
            </a:tbl>
          </a:graphicData>
        </a:graphic>
      </p:graphicFrame>
      <p:sp>
        <p:nvSpPr>
          <p:cNvPr id="8" name="Google Shape;61;p3">
            <a:extLst>
              <a:ext uri="{FF2B5EF4-FFF2-40B4-BE49-F238E27FC236}">
                <a16:creationId xmlns:a16="http://schemas.microsoft.com/office/drawing/2014/main" id="{1914FC70-65C9-0172-D201-7CF2DB1CED6B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704790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七、查核點與預期效益</a:t>
            </a:r>
          </a:p>
        </p:txBody>
      </p:sp>
      <p:sp>
        <p:nvSpPr>
          <p:cNvPr id="5" name="內容版面配置區 6">
            <a:extLst>
              <a:ext uri="{FF2B5EF4-FFF2-40B4-BE49-F238E27FC236}">
                <a16:creationId xmlns:a16="http://schemas.microsoft.com/office/drawing/2014/main" id="{050C72AD-EEFB-D02D-D1E7-22C5A1BD145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967133"/>
            <a:ext cx="10515600" cy="5347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三</a:t>
            </a:r>
            <a:r>
              <a:rPr lang="en-US" altLang="zh-TW" sz="2400" dirty="0"/>
              <a:t>)</a:t>
            </a:r>
            <a:r>
              <a:rPr lang="zh-TW" altLang="en-US" sz="2400" dirty="0"/>
              <a:t> 質化效益</a:t>
            </a:r>
            <a:endParaRPr lang="en-US" altLang="zh-TW" sz="2400" dirty="0"/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對公司之影響：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Times New Roman"/>
              <a:ea typeface="微軟正黑體"/>
              <a:cs typeface="+mn-cs"/>
            </a:endParaRPr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對產業發展之影響及關連性：</a:t>
            </a:r>
            <a:endParaRPr kumimoji="0" lang="en-US" altLang="zh-TW" sz="18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Times New Roman"/>
              <a:ea typeface="微軟正黑體"/>
              <a:cs typeface="+mn-cs"/>
            </a:endParaRPr>
          </a:p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Times New Roman"/>
                <a:ea typeface="微軟正黑體"/>
                <a:cs typeface="+mn-cs"/>
              </a:rPr>
              <a:t>促成社會國家之影響：</a:t>
            </a:r>
            <a:endParaRPr lang="zh-TW" altLang="en-US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3415DF4-575E-E974-C4E2-81E9E3AE634E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774269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DC7F1E-A514-42E6-9260-410757DE528D}" type="slidenum">
              <a:rPr lang="zh-TW" alt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zh-TW" altLang="en-US">
              <a:solidFill>
                <a:prstClr val="black"/>
              </a:solidFill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449590"/>
              </p:ext>
            </p:extLst>
          </p:nvPr>
        </p:nvGraphicFramePr>
        <p:xfrm>
          <a:off x="561454" y="887137"/>
          <a:ext cx="11069092" cy="5814927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698771">
                  <a:extLst>
                    <a:ext uri="{9D8B030D-6E8A-4147-A177-3AD203B41FA5}">
                      <a16:colId xmlns:a16="http://schemas.microsoft.com/office/drawing/2014/main" val="1716216115"/>
                    </a:ext>
                  </a:extLst>
                </a:gridCol>
                <a:gridCol w="2166339">
                  <a:extLst>
                    <a:ext uri="{9D8B030D-6E8A-4147-A177-3AD203B41FA5}">
                      <a16:colId xmlns:a16="http://schemas.microsoft.com/office/drawing/2014/main" val="899840032"/>
                    </a:ext>
                  </a:extLst>
                </a:gridCol>
                <a:gridCol w="2166339">
                  <a:extLst>
                    <a:ext uri="{9D8B030D-6E8A-4147-A177-3AD203B41FA5}">
                      <a16:colId xmlns:a16="http://schemas.microsoft.com/office/drawing/2014/main" val="3956899486"/>
                    </a:ext>
                  </a:extLst>
                </a:gridCol>
                <a:gridCol w="1993688">
                  <a:extLst>
                    <a:ext uri="{9D8B030D-6E8A-4147-A177-3AD203B41FA5}">
                      <a16:colId xmlns:a16="http://schemas.microsoft.com/office/drawing/2014/main" val="1817396814"/>
                    </a:ext>
                  </a:extLst>
                </a:gridCol>
                <a:gridCol w="1043955">
                  <a:extLst>
                    <a:ext uri="{9D8B030D-6E8A-4147-A177-3AD203B41FA5}">
                      <a16:colId xmlns:a16="http://schemas.microsoft.com/office/drawing/2014/main" val="4023297389"/>
                    </a:ext>
                  </a:extLst>
                </a:gridCol>
              </a:tblGrid>
              <a:tr h="276891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dirty="0"/>
                        <a:t>會計科目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1" kern="1200" dirty="0">
                          <a:solidFill>
                            <a:schemeClr val="bg1"/>
                          </a:solidFill>
                        </a:rPr>
                        <a:t>獎勵金</a:t>
                      </a:r>
                      <a:endParaRPr lang="zh-TW" altLang="en-US" sz="1400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>
                          <a:solidFill>
                            <a:schemeClr val="bg1"/>
                          </a:solidFill>
                        </a:rPr>
                        <a:t>自籌款</a:t>
                      </a:r>
                      <a:endParaRPr lang="zh-TW" altLang="en-US" sz="1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1400" b="1" kern="1200" dirty="0">
                          <a:solidFill>
                            <a:schemeClr val="bg1"/>
                          </a:solidFill>
                        </a:rPr>
                        <a:t>合計</a:t>
                      </a:r>
                      <a:endParaRPr lang="zh-TW" altLang="en-US" sz="1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1400" b="1" kern="1200" dirty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zh-TW" altLang="en-US" sz="1400" b="1" kern="120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2176094"/>
                  </a:ext>
                </a:extLst>
              </a:tr>
              <a:tr h="276891">
                <a:tc gridSpan="5">
                  <a:txBody>
                    <a:bodyPr/>
                    <a:lstStyle/>
                    <a:p>
                      <a:pPr marL="0" indent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人事費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27187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(1)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計畫人員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514418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(2)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外籍專業人員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761771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indent="0" algn="just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(3)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顧問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971843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indent="0" algn="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1" lang="zh-TW" altLang="en-US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45296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差旅費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67902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消耗性器材及原材料費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308246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設備使用費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034713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5.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設備維護費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347604"/>
                  </a:ext>
                </a:extLst>
              </a:tr>
              <a:tr h="276891">
                <a:tc gridSpan="5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6. 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委外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費</a:t>
                      </a: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30444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(1)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技術或智慧財產權購買費</a:t>
                      </a: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84073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(2)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委託研究費</a:t>
                      </a: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901818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(3)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委託勞務費</a:t>
                      </a: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80469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marR="0" lvl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(4)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委託設計費</a:t>
                      </a: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05766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26670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1400" b="1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小計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zh-TW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8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899408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7. 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無形資產之引進費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47675" marR="0" lvl="0" indent="-447675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95555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8. </a:t>
                      </a:r>
                      <a:r>
                        <a:rPr kumimoji="1" lang="zh-TW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行銷推廣業務費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878329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1" lang="en-US" altLang="zh-TW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9. </a:t>
                      </a:r>
                      <a:r>
                        <a:rPr kumimoji="1" lang="zh-TW" altLang="en-US" sz="1400" b="0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海外營運空間租賃費</a:t>
                      </a: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1" lang="zh-TW" altLang="en-US" sz="1400" b="0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855653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合計</a:t>
                      </a:r>
                      <a:endParaRPr lang="zh-TW" altLang="en-US" sz="14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1,800</a:t>
                      </a:r>
                      <a:endParaRPr lang="zh-TW" altLang="en-US" sz="14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68021"/>
                  </a:ext>
                </a:extLst>
              </a:tr>
              <a:tr h="27690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zh-TW" altLang="en-US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百分比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altLang="zh-TW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zh-TW" sz="1400" b="1" u="none" kern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%</a:t>
                      </a: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zh-TW" sz="1400" b="1" u="none" kern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9054" marR="99054"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9374"/>
                  </a:ext>
                </a:extLst>
              </a:tr>
            </a:tbl>
          </a:graphicData>
        </a:graphic>
      </p:graphicFrame>
      <p:sp>
        <p:nvSpPr>
          <p:cNvPr id="5" name="標題 5">
            <a:extLst>
              <a:ext uri="{FF2B5EF4-FFF2-40B4-BE49-F238E27FC236}">
                <a16:creationId xmlns:a16="http://schemas.microsoft.com/office/drawing/2014/main" id="{A711BE87-A01E-A19B-4A1D-AE1B80D7B1F4}"/>
              </a:ext>
            </a:extLst>
          </p:cNvPr>
          <p:cNvSpPr txBox="1">
            <a:spLocks/>
          </p:cNvSpPr>
          <p:nvPr/>
        </p:nvSpPr>
        <p:spPr>
          <a:xfrm>
            <a:off x="838200" y="302982"/>
            <a:ext cx="10515600" cy="629174"/>
          </a:xfrm>
          <a:prstGeom prst="rect">
            <a:avLst/>
          </a:prstGeom>
        </p:spPr>
        <p:txBody>
          <a:bodyPr/>
          <a:lstStyle>
            <a:lvl1pPr algn="just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/>
              <a:t>八、經費需求</a:t>
            </a:r>
          </a:p>
        </p:txBody>
      </p:sp>
      <p:sp>
        <p:nvSpPr>
          <p:cNvPr id="6" name="Google Shape;61;p3">
            <a:extLst>
              <a:ext uri="{FF2B5EF4-FFF2-40B4-BE49-F238E27FC236}">
                <a16:creationId xmlns:a16="http://schemas.microsoft.com/office/drawing/2014/main" id="{FB952211-12B2-2042-534F-2CF3C0E0492B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437BD4C-072B-61C5-0530-184E3178D596}"/>
              </a:ext>
            </a:extLst>
          </p:cNvPr>
          <p:cNvSpPr txBox="1"/>
          <p:nvPr/>
        </p:nvSpPr>
        <p:spPr>
          <a:xfrm>
            <a:off x="9990143" y="523497"/>
            <a:ext cx="16249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600" dirty="0"/>
              <a:t>單位</a:t>
            </a:r>
            <a:r>
              <a:rPr lang="en-US" altLang="zh-TW" sz="1600" dirty="0"/>
              <a:t>:</a:t>
            </a:r>
            <a:r>
              <a:rPr lang="zh-TW" altLang="en-US" sz="1600" dirty="0"/>
              <a:t>千元</a:t>
            </a:r>
          </a:p>
        </p:txBody>
      </p:sp>
    </p:spTree>
    <p:extLst>
      <p:ext uri="{BB962C8B-B14F-4D97-AF65-F5344CB8AC3E}">
        <p14:creationId xmlns:p14="http://schemas.microsoft.com/office/powerpoint/2010/main" val="993039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15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九、附件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40E63E6E-FB0F-4229-EF9B-D1AB8DA23B24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9141A0F3-262B-0C35-4C47-4D36E7C3EB1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zh-TW" altLang="en-US" dirty="0"/>
              <a:t>加分項目說明及佐證文件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8242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8374CF-E48B-0247-2EA7-F77951EB6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ECF6DA3-465D-958E-1482-A2EC05ED7F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8C7C0A-0C9F-4C3A-9B00-081C643FDFF8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525E33A7-B7F0-8043-1D00-01562ADB5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38306"/>
            <a:ext cx="10515600" cy="1381387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zh-TW" altLang="en-US" dirty="0"/>
              <a:t>簡報結束</a:t>
            </a:r>
            <a:br>
              <a:rPr lang="en-US" altLang="zh-TW" dirty="0"/>
            </a:br>
            <a:r>
              <a:rPr lang="zh-TW" altLang="en-US" dirty="0"/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29384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433F3751-5B86-42E2-97DA-5D175B779977}"/>
              </a:ext>
            </a:extLst>
          </p:cNvPr>
          <p:cNvSpPr txBox="1"/>
          <p:nvPr/>
        </p:nvSpPr>
        <p:spPr>
          <a:xfrm>
            <a:off x="5144597" y="260994"/>
            <a:ext cx="7047403" cy="12003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>
            <a:defPPr>
              <a:defRPr lang="zh-TW"/>
            </a:defPPr>
            <a:lvl1pPr algn="ctr">
              <a:defRPr sz="2000" b="1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</a:defRPr>
            </a:lvl1pPr>
          </a:lstStyle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大綱請勿任意調整</a:t>
            </a:r>
            <a:r>
              <a:rPr lang="en-US" altLang="zh-TW" sz="1800" dirty="0"/>
              <a:t>※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背景可自行設計</a:t>
            </a:r>
            <a:r>
              <a:rPr lang="en-US" altLang="zh-TW" sz="1800" dirty="0"/>
              <a:t>※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提案簡報限制</a:t>
            </a:r>
            <a:r>
              <a:rPr lang="en-US" altLang="zh-TW" sz="1800" dirty="0"/>
              <a:t>20</a:t>
            </a:r>
            <a:r>
              <a:rPr lang="zh-TW" altLang="en-US" sz="1800" dirty="0"/>
              <a:t>頁內，不含封面、大綱、封底</a:t>
            </a:r>
            <a:r>
              <a:rPr lang="en-US" altLang="zh-TW" sz="1800" dirty="0"/>
              <a:t>(</a:t>
            </a:r>
            <a:r>
              <a:rPr lang="zh-TW" altLang="en-US" sz="1800" dirty="0"/>
              <a:t>總頁數</a:t>
            </a:r>
            <a:r>
              <a:rPr lang="en-US" altLang="zh-TW" sz="1800" dirty="0"/>
              <a:t>23</a:t>
            </a:r>
            <a:r>
              <a:rPr lang="zh-TW" altLang="en-US" sz="1800" dirty="0"/>
              <a:t>頁內</a:t>
            </a:r>
            <a:r>
              <a:rPr lang="en-US" altLang="zh-TW" sz="1800" dirty="0"/>
              <a:t>)※ </a:t>
            </a:r>
          </a:p>
          <a:p>
            <a:pPr algn="just"/>
            <a:r>
              <a:rPr lang="en-US" altLang="zh-TW" sz="1800" dirty="0"/>
              <a:t>※</a:t>
            </a:r>
            <a:r>
              <a:rPr lang="zh-TW" altLang="en-US" sz="1800" dirty="0"/>
              <a:t>簡報內容呈現順序須依照此檔案呈現方式</a:t>
            </a:r>
            <a:r>
              <a:rPr lang="en-US" altLang="zh-TW" sz="1800" dirty="0"/>
              <a:t>※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C1D6915-9D60-4E8A-A920-28406FA639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2</a:t>
            </a:fld>
            <a:endParaRPr lang="zh-TW" altLang="en-US" dirty="0"/>
          </a:p>
        </p:txBody>
      </p:sp>
      <p:sp>
        <p:nvSpPr>
          <p:cNvPr id="5" name="標題 4">
            <a:extLst>
              <a:ext uri="{FF2B5EF4-FFF2-40B4-BE49-F238E27FC236}">
                <a16:creationId xmlns:a16="http://schemas.microsoft.com/office/drawing/2014/main" id="{76EA1939-340C-CC1D-1DCC-7735590E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4271944-9DBE-3D45-94C6-E6E6E7C48C9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371600"/>
            <a:ext cx="10515600" cy="46252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b="1" dirty="0"/>
              <a:t>一、公司簡介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二、目標海外市場分析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三、產品應用與在地化策略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四、市場進入策略與風險控管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五、募資規劃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六、海外據點與商業拓展規劃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七、查核點與預期效益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八、經費需求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en-US" b="1" dirty="0"/>
              <a:t>九、附件</a:t>
            </a:r>
          </a:p>
        </p:txBody>
      </p:sp>
    </p:spTree>
    <p:extLst>
      <p:ext uri="{BB962C8B-B14F-4D97-AF65-F5344CB8AC3E}">
        <p14:creationId xmlns:p14="http://schemas.microsoft.com/office/powerpoint/2010/main" val="284855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1;p3">
            <a:extLst>
              <a:ext uri="{FF2B5EF4-FFF2-40B4-BE49-F238E27FC236}">
                <a16:creationId xmlns:a16="http://schemas.microsoft.com/office/drawing/2014/main" id="{95EF5806-C139-D758-28D5-F4DE42F38DED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一、公司簡介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一</a:t>
            </a:r>
            <a:r>
              <a:rPr lang="en-US" altLang="zh-TW" sz="2400" dirty="0"/>
              <a:t>)</a:t>
            </a:r>
            <a:r>
              <a:rPr lang="zh-TW" altLang="en-US" sz="2400" dirty="0"/>
              <a:t>基本資料</a:t>
            </a:r>
            <a:endParaRPr lang="en-US" altLang="zh-TW" sz="24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請說明公司已具備穩定營運基礎與成長動能，避免僅停留於公司成立背景或理念描述。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基本資訊：請簡要列出成立時間、實收資本額與目前員工人數。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營運實績：請以圖表方式呈現近三年營收變化，並標示主要成長幅度或轉折點。</a:t>
            </a:r>
            <a:endParaRPr lang="en-US" altLang="zh-TW" sz="1800" dirty="0"/>
          </a:p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關鍵里程碑：請列出 </a:t>
            </a:r>
            <a:r>
              <a:rPr lang="en-US" altLang="zh-TW" sz="1800" dirty="0"/>
              <a:t>3–5 </a:t>
            </a:r>
            <a:r>
              <a:rPr lang="zh-TW" altLang="en-US" sz="1800" dirty="0"/>
              <a:t>項對公司成長具代表性的重大事件（如募資輪次、重要認證、關鍵市場突破等）。</a:t>
            </a: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205153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一、公司簡介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二</a:t>
            </a:r>
            <a:r>
              <a:rPr lang="en-US" altLang="zh-TW" sz="2400" dirty="0"/>
              <a:t>)</a:t>
            </a:r>
            <a:r>
              <a:rPr lang="zh-TW" altLang="en-US" sz="2400" dirty="0"/>
              <a:t>核心團隊</a:t>
            </a:r>
            <a:endParaRPr lang="en-US" altLang="zh-TW" sz="24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請說明「誰來執行國際拓展」，以及團隊是否具備實際出海與跨市場經驗</a:t>
            </a:r>
            <a:endParaRPr lang="en-US" altLang="zh-TW" sz="18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核心經營團隊：請介紹主要經營與技術負責人（如 </a:t>
            </a:r>
            <a:r>
              <a:rPr lang="en-US" altLang="zh-TW" sz="1800" dirty="0"/>
              <a:t>CEO</a:t>
            </a:r>
            <a:r>
              <a:rPr lang="zh-TW" altLang="en-US" sz="1800" dirty="0"/>
              <a:t>、</a:t>
            </a:r>
            <a:r>
              <a:rPr lang="en-US" altLang="zh-TW" sz="1800" dirty="0"/>
              <a:t>CTO</a:t>
            </a:r>
            <a:r>
              <a:rPr lang="zh-TW" altLang="en-US" sz="1800" dirty="0"/>
              <a:t>、</a:t>
            </a:r>
            <a:r>
              <a:rPr lang="en-US" altLang="zh-TW" sz="1800" dirty="0"/>
              <a:t>COO</a:t>
            </a:r>
            <a:r>
              <a:rPr lang="zh-TW" altLang="en-US" sz="1800" dirty="0"/>
              <a:t>），並簡述其與本計畫高度相關的經歷。</a:t>
            </a:r>
            <a:endParaRPr lang="en-US" altLang="zh-TW" sz="18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國際拓展關鍵人員：請明確指出負責海外市場拓展或海外據點營運之人選（如</a:t>
            </a:r>
            <a:r>
              <a:rPr lang="en-US" altLang="zh-TW" sz="1800" dirty="0"/>
              <a:t>Country Manager</a:t>
            </a:r>
            <a:r>
              <a:rPr lang="zh-TW" altLang="en-US" sz="1800" dirty="0"/>
              <a:t>），並說明其語言能力、當地經驗或過往國際拓展成果。</a:t>
            </a:r>
            <a:endParaRPr lang="en-US" altLang="zh-TW" sz="18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外部顧問或策略夥伴：如有具代表性之產業顧問、當地專家或策略投資人，請列示以佐證國際拓展可行性。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AD4F9BC7-DD6D-C5DD-28D3-303D00875570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4262075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一、公司簡介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/>
              <a:t>(</a:t>
            </a:r>
            <a:r>
              <a:rPr lang="zh-TW" altLang="en-US" sz="2400" dirty="0"/>
              <a:t>三</a:t>
            </a:r>
            <a:r>
              <a:rPr lang="en-US" altLang="zh-TW" sz="2400" dirty="0"/>
              <a:t>)</a:t>
            </a:r>
            <a:r>
              <a:rPr lang="zh-TW" altLang="en-US" sz="2400" dirty="0"/>
              <a:t>競爭優勢</a:t>
            </a:r>
            <a:endParaRPr lang="en-US" altLang="zh-TW" sz="2400" dirty="0"/>
          </a:p>
          <a:p>
            <a:pPr marL="706438" marR="0" lvl="0" indent="-342900" rtl="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  <a:buFont typeface="Arial" panose="020B0604020202020204" pitchFamily="34" charset="0"/>
              <a:buChar char="•"/>
            </a:pPr>
            <a:r>
              <a:rPr lang="zh-TW" altLang="en-US" sz="1800" dirty="0"/>
              <a:t>請說明核心產品或服務的競爭優勢，並佐以具體市場驗證，證明產品具備可複製、可擴張的基礎。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</a:pPr>
            <a:r>
              <a:rPr lang="zh-TW" altLang="en-US" sz="1800" dirty="0"/>
              <a:t>產品／服務說明：請簡要介紹主要產品或服務內容，搭配示意圖或實際應用畫面。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</a:pPr>
            <a:r>
              <a:rPr lang="zh-TW" altLang="en-US" sz="1800" dirty="0"/>
              <a:t>核心關鍵技術：請說明關鍵專利、獨家技術、演算法或其他不易被取代的競爭優勢。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chemeClr val="tx1">
                  <a:lumMod val="50000"/>
                  <a:lumOff val="50000"/>
                </a:schemeClr>
              </a:buClr>
              <a:buSzPts val="2400"/>
            </a:pPr>
            <a:r>
              <a:rPr lang="zh-TW" altLang="en-US" sz="1800" dirty="0"/>
              <a:t>國內外市場驗證：請列出 </a:t>
            </a:r>
            <a:r>
              <a:rPr lang="en-US" altLang="zh-TW" sz="1800" dirty="0"/>
              <a:t>3–5 </a:t>
            </a:r>
            <a:r>
              <a:rPr lang="zh-TW" altLang="en-US" sz="1800" dirty="0"/>
              <a:t>家最具代表性的國內客戶或合作夥伴。</a:t>
            </a:r>
            <a:endParaRPr lang="en-US" altLang="zh-TW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AD4F9BC7-DD6D-C5DD-28D3-303D00875570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60638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二、目標海外市場分析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請具體說明為何選擇該海外市場，並以數據與實際需求佐證該市場對貴公司解決方案具有明確吸引力。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鎖定海外市場：請明確指出本計畫鎖定之國家與城市（如美國／矽谷、日本／東京）。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市場規模與潛力：請以</a:t>
            </a:r>
            <a:r>
              <a:rPr lang="en-US" altLang="zh-TW" sz="1800" dirty="0"/>
              <a:t>TAM</a:t>
            </a:r>
            <a:r>
              <a:rPr lang="zh-TW" altLang="en-US" sz="1800" dirty="0"/>
              <a:t>／</a:t>
            </a:r>
            <a:r>
              <a:rPr lang="en-US" altLang="zh-TW" sz="1800" dirty="0"/>
              <a:t>SAM</a:t>
            </a:r>
            <a:r>
              <a:rPr lang="zh-TW" altLang="en-US" sz="1800" dirty="0"/>
              <a:t>／</a:t>
            </a:r>
            <a:r>
              <a:rPr lang="en-US" altLang="zh-TW" sz="1800" dirty="0"/>
              <a:t>SOM</a:t>
            </a:r>
            <a:r>
              <a:rPr lang="zh-TW" altLang="en-US" sz="1800" dirty="0"/>
              <a:t>等指標呈現市場規模，並說明與貴公司實際可切入市場之關聯。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切入契機與痛點：請說明當地市場目前尚未被有效解決的核心問題，並指出為何貴公司具備獨特切入優勢。</a:t>
            </a:r>
            <a:endParaRPr lang="en-US" altLang="zh-TW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894C21A6-0FF4-8C2A-DFBC-7675F183414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047164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7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三、產品應用與在地化策略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請說明產品如何實際適用於目標海外市場，並凸顯與國際競品之差異。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在地化適配：請說明因應當地法規、使用習慣或技術規範所進行的產品或服務調整（如法規認證、介面語言、規格調整）。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差異化優勢：建議以簡要比較方式呈現與國際競品之差異，凸顯貴公司之獨特賣點。</a:t>
            </a:r>
            <a:endParaRPr lang="en-US" altLang="zh-TW" sz="1800" dirty="0"/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894C21A6-0FF4-8C2A-DFBC-7675F183414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96955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8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四、市場進入策略與風險控管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請說明本計畫進入市場的方式與風險管理作法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通路與落地模式：請說明落地人員配置、市場進入方式（如子公司、辦事處或合資）及主要通路策略，並列出預計合作之在地關鍵夥伴。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風險因應作法：請針對法規合規、市場競爭或營運風險，提出具體且已規劃之因應措施。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F2834C58-B971-41F3-7419-745341C17A97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93217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316BA-D35B-B6C2-4C16-9E95FFC3C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31D2FC40-B9AF-E32B-093F-E1B9658C3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8F68C6D8-F30E-6C37-CD8E-19DE19452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五、募資規劃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E0899F7-AF11-61F0-5622-E02586D1061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706438" marR="0" lvl="0" indent="-342900" algn="just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3F3F3F">
                  <a:lumMod val="50000"/>
                  <a:lumOff val="50000"/>
                </a:srgbClr>
              </a:buClr>
              <a:buSzPts val="2400"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800" dirty="0"/>
              <a:t>請說明募資如何作為支持國際拓展之輔助手段。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資本槓桿效果：請說明目前估值狀況，以及本計畫執行後預期可帶動的企業價值成長。</a:t>
            </a:r>
            <a:endParaRPr lang="en-US" altLang="zh-TW" sz="1800" dirty="0"/>
          </a:p>
          <a:p>
            <a:pPr marL="1163638" lvl="1" indent="-342900">
              <a:spcBef>
                <a:spcPts val="1200"/>
              </a:spcBef>
              <a:buClr>
                <a:srgbClr val="3F3F3F">
                  <a:lumMod val="50000"/>
                  <a:lumOff val="50000"/>
                </a:srgbClr>
              </a:buClr>
              <a:buSzPts val="2400"/>
              <a:defRPr/>
            </a:pPr>
            <a:r>
              <a:rPr lang="zh-TW" altLang="en-US" sz="1800" dirty="0"/>
              <a:t>資金運用與路徑：請說明獎勵金如何協助推動後續募資，並簡述預計接觸的投資人或資本來源方向。</a:t>
            </a:r>
          </a:p>
        </p:txBody>
      </p:sp>
      <p:sp>
        <p:nvSpPr>
          <p:cNvPr id="3" name="Google Shape;61;p3">
            <a:extLst>
              <a:ext uri="{FF2B5EF4-FFF2-40B4-BE49-F238E27FC236}">
                <a16:creationId xmlns:a16="http://schemas.microsoft.com/office/drawing/2014/main" id="{4E23DAEF-E84A-EB20-4216-6B3A3C107343}"/>
              </a:ext>
            </a:extLst>
          </p:cNvPr>
          <p:cNvSpPr/>
          <p:nvPr/>
        </p:nvSpPr>
        <p:spPr>
          <a:xfrm>
            <a:off x="7156530" y="155942"/>
            <a:ext cx="4929598" cy="40006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algn="ctr"/>
            <a:r>
              <a:rPr lang="zh-TW" altLang="en-US" sz="2000" b="1" dirty="0">
                <a:solidFill>
                  <a:srgbClr val="000000"/>
                </a:solidFill>
                <a:highlight>
                  <a:srgbClr val="D5E3CF"/>
                </a:highlight>
                <a:latin typeface="Times New Roman" pitchFamily="18"/>
                <a:ea typeface="微軟正黑體" pitchFamily="34"/>
                <a:sym typeface="Microsoft JhengHei"/>
              </a:rPr>
              <a:t>簡報內容製作需包含下列重點項目</a:t>
            </a:r>
            <a:endParaRPr sz="2000" b="1" dirty="0">
              <a:solidFill>
                <a:srgbClr val="000000"/>
              </a:solidFill>
              <a:highlight>
                <a:srgbClr val="D5E3CF"/>
              </a:highlight>
              <a:latin typeface="Times New Roman" pitchFamily="18"/>
              <a:ea typeface="微軟正黑體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25106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rgbClr val="3F3F3F"/>
      </a:dk1>
      <a:lt1>
        <a:srgbClr val="FFFFFF"/>
      </a:lt1>
      <a:dk2>
        <a:srgbClr val="6B6B6B"/>
      </a:dk2>
      <a:lt2>
        <a:srgbClr val="F5F7F5"/>
      </a:lt2>
      <a:accent1>
        <a:srgbClr val="7FBF5E"/>
      </a:accent1>
      <a:accent2>
        <a:srgbClr val="F2B705"/>
      </a:accent2>
      <a:accent3>
        <a:srgbClr val="5F9E3F"/>
      </a:accent3>
      <a:accent4>
        <a:srgbClr val="B7DDB0"/>
      </a:accent4>
      <a:accent5>
        <a:srgbClr val="E2EFE0"/>
      </a:accent5>
      <a:accent6>
        <a:srgbClr val="D9D9D9"/>
      </a:accent6>
      <a:hlink>
        <a:srgbClr val="5F9E3F"/>
      </a:hlink>
      <a:folHlink>
        <a:srgbClr val="3F3F3F"/>
      </a:folHlink>
    </a:clrScheme>
    <a:fontScheme name="自訂 4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2684</TotalTime>
  <Words>1746</Words>
  <Application>Microsoft Office PowerPoint</Application>
  <PresentationFormat>寬螢幕</PresentationFormat>
  <Paragraphs>267</Paragraphs>
  <Slides>16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Google Sans Text</vt:lpstr>
      <vt:lpstr>微軟正黑體</vt:lpstr>
      <vt:lpstr>標楷體</vt:lpstr>
      <vt:lpstr>Arial</vt:lpstr>
      <vt:lpstr>Calibri</vt:lpstr>
      <vt:lpstr>Times New Roman</vt:lpstr>
      <vt:lpstr>Wingdings</vt:lpstr>
      <vt:lpstr>Office 佈景主題</vt:lpstr>
      <vt:lpstr>次世代產業新創企業發展計畫 國際拔尖潛力新創獎勵</vt:lpstr>
      <vt:lpstr>簡報大綱</vt:lpstr>
      <vt:lpstr>一、公司簡介</vt:lpstr>
      <vt:lpstr>一、公司簡介</vt:lpstr>
      <vt:lpstr>一、公司簡介</vt:lpstr>
      <vt:lpstr>二、目標海外市場分析</vt:lpstr>
      <vt:lpstr>三、產品應用與在地化策略</vt:lpstr>
      <vt:lpstr>四、市場進入策略與風險控管</vt:lpstr>
      <vt:lpstr>五、募資規劃</vt:lpstr>
      <vt:lpstr>六、海外據點與商業拓展規劃</vt:lpstr>
      <vt:lpstr>七、查核點與預期效益</vt:lpstr>
      <vt:lpstr>七、查核點與預期效益</vt:lpstr>
      <vt:lpstr>七、查核點與預期效益</vt:lpstr>
      <vt:lpstr>PowerPoint 簡報</vt:lpstr>
      <vt:lpstr>九、附件</vt:lpstr>
      <vt:lpstr>簡報結束 敬請指教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113年度「次世代產業新創淬鍊計畫」- 綠色加速器—提案簡報（模板）</dc:title>
  <dc:creator>葉柏佑</dc:creator>
  <cp:lastModifiedBy>林家寧</cp:lastModifiedBy>
  <cp:revision>161</cp:revision>
  <dcterms:created xsi:type="dcterms:W3CDTF">2024-01-29T01:56:35Z</dcterms:created>
  <dcterms:modified xsi:type="dcterms:W3CDTF">2026-03-11T06:51:33Z</dcterms:modified>
</cp:coreProperties>
</file>