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2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02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B4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03" autoAdjust="0"/>
    <p:restoredTop sz="93681" autoAdjust="0"/>
  </p:normalViewPr>
  <p:slideViewPr>
    <p:cSldViewPr snapToGrid="0">
      <p:cViewPr varScale="1">
        <p:scale>
          <a:sx n="108" d="100"/>
          <a:sy n="108" d="100"/>
        </p:scale>
        <p:origin x="1104" y="108"/>
      </p:cViewPr>
      <p:guideLst>
        <p:guide orient="horz" pos="2160"/>
        <p:guide pos="20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8902E948-E7E7-4022-8CE0-F2B0A24105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24F11D2-4531-454C-9A10-EA81AEAC68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EB247-C729-4464-ACC8-7C086453E54B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F923A49-14AD-423F-922C-32FE4B4C05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C8EEBE6-3E23-4C9F-AA67-D26A80903C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0F900-7066-49CA-BC14-259D58EE04B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42784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320E1-6B5A-4BC9-A6C0-BF6EF80C4790}" type="datetimeFigureOut">
              <a:rPr lang="zh-TW" altLang="en-US" smtClean="0"/>
              <a:t>2026/2/9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CD9E8-2F2D-4D5C-98C9-57C66D9F47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136781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CD9E8-2F2D-4D5C-98C9-57C66D9F47F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792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D5A932-E60B-47E5-9EB1-94F9F4798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DAC31FA-BAAA-462A-BD0D-35B1B30B8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</p:spTree>
    <p:extLst>
      <p:ext uri="{BB962C8B-B14F-4D97-AF65-F5344CB8AC3E}">
        <p14:creationId xmlns:p14="http://schemas.microsoft.com/office/powerpoint/2010/main" val="79128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9FEFF3-DFFA-0224-1088-2D4C35CEA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C6C6F0D8-D9B3-BF04-D97A-034F25D64B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1C2D25F-52C1-A72E-1F35-DAD0F347652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8200" y="1925638"/>
            <a:ext cx="10515600" cy="38528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39875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fi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E3A877E4-C8A2-4983-9C99-36157F551CD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22" y="6595073"/>
            <a:ext cx="1407880" cy="263872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0D510800-9D24-4D88-896C-3DA28C62379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602" y="6567613"/>
            <a:ext cx="894574" cy="288755"/>
          </a:xfrm>
          <a:prstGeom prst="rect">
            <a:avLst/>
          </a:prstGeom>
        </p:spPr>
      </p:pic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65E55D2-A95E-4C12-996E-955559824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73551" y="6416857"/>
            <a:ext cx="440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A2C0A-4559-4DCE-8FF0-13A454D63376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099308CD-9208-457F-ABB6-6DE15C425C7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2566" y="6612629"/>
            <a:ext cx="588945" cy="19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0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>
            <a:extLst>
              <a:ext uri="{FF2B5EF4-FFF2-40B4-BE49-F238E27FC236}">
                <a16:creationId xmlns:a16="http://schemas.microsoft.com/office/drawing/2014/main" id="{EF770B8D-F573-4BC3-79BE-B38F95665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557" y="246118"/>
            <a:ext cx="9964134" cy="420133"/>
          </a:xfrm>
        </p:spPr>
        <p:txBody>
          <a:bodyPr anchor="ctr"/>
          <a:lstStyle/>
          <a:p>
            <a:pPr algn="just"/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公司名稱</a:t>
            </a:r>
            <a:r>
              <a:rPr lang="en-US" altLang="zh-TW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TW" altLang="en-US" sz="32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計畫名稱</a:t>
            </a: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DAA8FD4A-5AD1-4FAF-BE5C-13AA34A89D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A2C0A-4559-4DCE-8FF0-13A454D63376}" type="slidenum">
              <a:rPr lang="zh-TW" altLang="en-US" smtClean="0"/>
              <a:t>1</a:t>
            </a:fld>
            <a:endParaRPr lang="zh-TW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6795F79-B219-A97D-8293-C03EA0CF4F99}"/>
              </a:ext>
            </a:extLst>
          </p:cNvPr>
          <p:cNvSpPr/>
          <p:nvPr/>
        </p:nvSpPr>
        <p:spPr>
          <a:xfrm>
            <a:off x="314036" y="117055"/>
            <a:ext cx="683491" cy="68349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公司</a:t>
            </a:r>
            <a:r>
              <a:rPr lang="en-US" altLang="zh-TW" sz="1200" b="1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LOGO</a:t>
            </a:r>
            <a:endParaRPr lang="zh-TW" altLang="en-US" sz="1200" b="1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EBCAA354-997D-E5FF-C3DD-47AC87A6D1CE}"/>
              </a:ext>
            </a:extLst>
          </p:cNvPr>
          <p:cNvSpPr txBox="1"/>
          <p:nvPr/>
        </p:nvSpPr>
        <p:spPr>
          <a:xfrm>
            <a:off x="246757" y="922927"/>
            <a:ext cx="16256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公司基本資料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2E3257D3-3478-027C-213C-FB7BE6D37842}"/>
              </a:ext>
            </a:extLst>
          </p:cNvPr>
          <p:cNvSpPr txBox="1"/>
          <p:nvPr/>
        </p:nvSpPr>
        <p:spPr>
          <a:xfrm>
            <a:off x="246757" y="1292259"/>
            <a:ext cx="28751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成立時間：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O.O.O</a:t>
            </a: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實收資本額：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</a:t>
            </a: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萬元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前一年營業額：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O</a:t>
            </a: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萬元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員工人數：</a:t>
            </a:r>
            <a:r>
              <a:rPr lang="en-US" altLang="zh-TW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</a:t>
            </a: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人</a:t>
            </a:r>
            <a:endParaRPr lang="en-US" altLang="zh-TW" sz="14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600"/>
              </a:spcAft>
            </a:pPr>
            <a:r>
              <a:rPr lang="zh-TW" altLang="en-US" sz="14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公司簡介：</a:t>
            </a:r>
            <a:r>
              <a:rPr lang="en-US" altLang="zh-TW" sz="1400" dirty="0">
                <a:solidFill>
                  <a:schemeClr val="tx1">
                    <a:lumMod val="60000"/>
                    <a:lumOff val="4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70</a:t>
            </a:r>
            <a:r>
              <a:rPr lang="zh-TW" altLang="en-US" sz="1400" dirty="0">
                <a:solidFill>
                  <a:schemeClr val="tx1">
                    <a:lumMod val="60000"/>
                    <a:lumOff val="40000"/>
                  </a:schemeClr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字內簡述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ECD1004E-916C-380D-EB66-C08AEFAA82BB}"/>
              </a:ext>
            </a:extLst>
          </p:cNvPr>
          <p:cNvSpPr txBox="1"/>
          <p:nvPr/>
        </p:nvSpPr>
        <p:spPr>
          <a:xfrm>
            <a:off x="246757" y="3947931"/>
            <a:ext cx="26488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國內商業成熟度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複選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endParaRPr lang="zh-TW" altLang="en-US" sz="16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7295624B-15DF-76C9-C0FF-68D48C78F81B}"/>
              </a:ext>
            </a:extLst>
          </p:cNvPr>
          <p:cNvSpPr txBox="1"/>
          <p:nvPr/>
        </p:nvSpPr>
        <p:spPr>
          <a:xfrm>
            <a:off x="314036" y="4234822"/>
            <a:ext cx="2737132" cy="1007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已有穩定付費客戶　</a:t>
            </a:r>
            <a:endParaRPr lang="en-US" altLang="zh-TW" sz="1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已產生規模化營收</a:t>
            </a:r>
          </a:p>
          <a:p>
            <a:pPr algn="just">
              <a:spcAft>
                <a:spcPts val="300"/>
              </a:spcAft>
            </a:pP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已完成國內</a:t>
            </a:r>
            <a:r>
              <a:rPr lang="en-US" altLang="zh-TW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POB</a:t>
            </a: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　</a:t>
            </a:r>
            <a:endParaRPr lang="en-US" altLang="zh-TW" sz="1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曾取得投資</a:t>
            </a:r>
            <a:r>
              <a:rPr lang="en-US" altLang="zh-TW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創投</a:t>
            </a:r>
            <a:r>
              <a:rPr lang="en-US" altLang="zh-TW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企業投資</a:t>
            </a:r>
            <a:r>
              <a:rPr lang="en-US" altLang="zh-TW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E7BE5C02-9DE8-2442-3322-BCBC238BB3A9}"/>
              </a:ext>
            </a:extLst>
          </p:cNvPr>
          <p:cNvSpPr txBox="1"/>
          <p:nvPr/>
        </p:nvSpPr>
        <p:spPr>
          <a:xfrm>
            <a:off x="3310660" y="874529"/>
            <a:ext cx="1625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計畫內容</a:t>
            </a:r>
          </a:p>
        </p:txBody>
      </p:sp>
      <p:sp>
        <p:nvSpPr>
          <p:cNvPr id="18" name="Rectangle 14">
            <a:extLst>
              <a:ext uri="{FF2B5EF4-FFF2-40B4-BE49-F238E27FC236}">
                <a16:creationId xmlns:a16="http://schemas.microsoft.com/office/drawing/2014/main" id="{EA875006-2FA8-4A60-ACCC-F56F06136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0660" y="1243861"/>
            <a:ext cx="1404000" cy="45719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100000">
                <a:schemeClr val="accent3">
                  <a:lumMod val="40000"/>
                  <a:lumOff val="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txBody>
          <a:bodyPr lIns="91435" tIns="45718" rIns="91435" bIns="45718"/>
          <a:lstStyle>
            <a:lvl1pPr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zh-TW" sz="2400" b="0" dirty="0">
              <a:solidFill>
                <a:srgbClr val="000000"/>
              </a:solidFill>
              <a:latin typeface="標楷體"/>
              <a:ea typeface="標楷體"/>
            </a:endParaRPr>
          </a:p>
        </p:txBody>
      </p: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23CD5A06-848F-FA3F-FAD9-A92C917BD339}"/>
              </a:ext>
            </a:extLst>
          </p:cNvPr>
          <p:cNvCxnSpPr/>
          <p:nvPr/>
        </p:nvCxnSpPr>
        <p:spPr>
          <a:xfrm>
            <a:off x="3216275" y="948058"/>
            <a:ext cx="0" cy="5610407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43D1C70F-3901-CB1B-AD57-BD9387FAAD26}"/>
              </a:ext>
            </a:extLst>
          </p:cNvPr>
          <p:cNvSpPr txBox="1"/>
          <p:nvPr/>
        </p:nvSpPr>
        <p:spPr>
          <a:xfrm>
            <a:off x="3310659" y="1310462"/>
            <a:ext cx="337422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A.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目標海外市場與產業機會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D0D98AC9-FD54-4C8F-15E0-CD086528FD85}"/>
              </a:ext>
            </a:extLst>
          </p:cNvPr>
          <p:cNvSpPr txBox="1"/>
          <p:nvPr/>
        </p:nvSpPr>
        <p:spPr>
          <a:xfrm>
            <a:off x="3310659" y="2309411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產品</a:t>
            </a:r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/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服務解決方案</a:t>
            </a: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39926256-C2D0-D562-842C-568DA658599A}"/>
              </a:ext>
            </a:extLst>
          </p:cNvPr>
          <p:cNvSpPr txBox="1"/>
          <p:nvPr/>
        </p:nvSpPr>
        <p:spPr>
          <a:xfrm>
            <a:off x="3310659" y="3709769"/>
            <a:ext cx="33742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海外落地與商業拓展規劃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A22FEEA4-D3B7-53E4-6AE7-4D909EAC3CA9}"/>
              </a:ext>
            </a:extLst>
          </p:cNvPr>
          <p:cNvSpPr txBox="1"/>
          <p:nvPr/>
        </p:nvSpPr>
        <p:spPr>
          <a:xfrm>
            <a:off x="3310659" y="5770212"/>
            <a:ext cx="25662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D. </a:t>
            </a:r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預期效益</a:t>
            </a:r>
          </a:p>
        </p:txBody>
      </p:sp>
      <p:grpSp>
        <p:nvGrpSpPr>
          <p:cNvPr id="36" name="群組 35">
            <a:extLst>
              <a:ext uri="{FF2B5EF4-FFF2-40B4-BE49-F238E27FC236}">
                <a16:creationId xmlns:a16="http://schemas.microsoft.com/office/drawing/2014/main" id="{EBF73013-6446-362C-5767-49E907533BEA}"/>
              </a:ext>
            </a:extLst>
          </p:cNvPr>
          <p:cNvGrpSpPr/>
          <p:nvPr/>
        </p:nvGrpSpPr>
        <p:grpSpPr>
          <a:xfrm>
            <a:off x="3381382" y="4027234"/>
            <a:ext cx="2765230" cy="1732432"/>
            <a:chOff x="3381382" y="3913302"/>
            <a:chExt cx="2151206" cy="1732432"/>
          </a:xfrm>
        </p:grpSpPr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id="{7A29733F-3004-C2F1-11A5-E87D143B7CE4}"/>
                </a:ext>
              </a:extLst>
            </p:cNvPr>
            <p:cNvSpPr/>
            <p:nvPr/>
          </p:nvSpPr>
          <p:spPr>
            <a:xfrm>
              <a:off x="3381383" y="4149725"/>
              <a:ext cx="2151200" cy="1496009"/>
            </a:xfrm>
            <a:prstGeom prst="roundRect">
              <a:avLst>
                <a:gd name="adj" fmla="val 9783"/>
              </a:avLst>
            </a:prstGeom>
            <a:solidFill>
              <a:schemeClr val="bg1"/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>
                <a:lnSpc>
                  <a:spcPct val="150000"/>
                </a:lnSpc>
              </a:pP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請說明一年內完成之海外據點設立規劃，包含設立型態、地點、時程及實際投入之營運人力配置</a:t>
              </a:r>
            </a:p>
          </p:txBody>
        </p:sp>
        <p:sp>
          <p:nvSpPr>
            <p:cNvPr id="27" name="矩形: 圓角化同側角落 26">
              <a:extLst>
                <a:ext uri="{FF2B5EF4-FFF2-40B4-BE49-F238E27FC236}">
                  <a16:creationId xmlns:a16="http://schemas.microsoft.com/office/drawing/2014/main" id="{18508427-A059-0F7F-685F-D33B4393B190}"/>
                </a:ext>
              </a:extLst>
            </p:cNvPr>
            <p:cNvSpPr/>
            <p:nvPr/>
          </p:nvSpPr>
          <p:spPr>
            <a:xfrm>
              <a:off x="3381382" y="3913302"/>
              <a:ext cx="2151206" cy="338554"/>
            </a:xfrm>
            <a:prstGeom prst="round2SameRect">
              <a:avLst>
                <a:gd name="adj1" fmla="val 34130"/>
                <a:gd name="adj2" fmla="val 0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海外落地</a:t>
              </a:r>
            </a:p>
          </p:txBody>
        </p:sp>
      </p:grpSp>
      <p:grpSp>
        <p:nvGrpSpPr>
          <p:cNvPr id="39" name="群組 38">
            <a:extLst>
              <a:ext uri="{FF2B5EF4-FFF2-40B4-BE49-F238E27FC236}">
                <a16:creationId xmlns:a16="http://schemas.microsoft.com/office/drawing/2014/main" id="{C2A4BD4A-9E2D-0C57-1263-75A8B0258F65}"/>
              </a:ext>
            </a:extLst>
          </p:cNvPr>
          <p:cNvGrpSpPr/>
          <p:nvPr/>
        </p:nvGrpSpPr>
        <p:grpSpPr>
          <a:xfrm>
            <a:off x="9180024" y="4027234"/>
            <a:ext cx="2765215" cy="1732432"/>
            <a:chOff x="8523414" y="3913302"/>
            <a:chExt cx="3421837" cy="1732432"/>
          </a:xfrm>
        </p:grpSpPr>
        <p:sp>
          <p:nvSpPr>
            <p:cNvPr id="32" name="矩形: 圓角 31">
              <a:extLst>
                <a:ext uri="{FF2B5EF4-FFF2-40B4-BE49-F238E27FC236}">
                  <a16:creationId xmlns:a16="http://schemas.microsoft.com/office/drawing/2014/main" id="{55E6BC26-5AD8-074B-789B-F8687EB95E9F}"/>
                </a:ext>
              </a:extLst>
            </p:cNvPr>
            <p:cNvSpPr/>
            <p:nvPr/>
          </p:nvSpPr>
          <p:spPr>
            <a:xfrm>
              <a:off x="8523415" y="4149725"/>
              <a:ext cx="3421828" cy="1496009"/>
            </a:xfrm>
            <a:prstGeom prst="roundRect">
              <a:avLst>
                <a:gd name="adj" fmla="val 9783"/>
              </a:avLst>
            </a:prstGeom>
            <a:solidFill>
              <a:schemeClr val="bg1"/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>
                <a:lnSpc>
                  <a:spcPct val="150000"/>
                </a:lnSpc>
              </a:pP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請說明在完成初步落地與商業實績後，後續市場拓展、通路布局或跨區域擴展之規劃方向。</a:t>
              </a:r>
            </a:p>
          </p:txBody>
        </p:sp>
        <p:sp>
          <p:nvSpPr>
            <p:cNvPr id="33" name="矩形: 圓角化同側角落 32">
              <a:extLst>
                <a:ext uri="{FF2B5EF4-FFF2-40B4-BE49-F238E27FC236}">
                  <a16:creationId xmlns:a16="http://schemas.microsoft.com/office/drawing/2014/main" id="{097AEC49-AA7B-8461-19F4-B975E02EC4FA}"/>
                </a:ext>
              </a:extLst>
            </p:cNvPr>
            <p:cNvSpPr/>
            <p:nvPr/>
          </p:nvSpPr>
          <p:spPr>
            <a:xfrm>
              <a:off x="8523414" y="3913302"/>
              <a:ext cx="3421837" cy="338554"/>
            </a:xfrm>
            <a:prstGeom prst="round2SameRect">
              <a:avLst>
                <a:gd name="adj1" fmla="val 34130"/>
                <a:gd name="adj2" fmla="val 0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市場放大</a:t>
              </a:r>
            </a:p>
          </p:txBody>
        </p:sp>
      </p:grpSp>
      <p:graphicFrame>
        <p:nvGraphicFramePr>
          <p:cNvPr id="42" name="表格 41">
            <a:extLst>
              <a:ext uri="{FF2B5EF4-FFF2-40B4-BE49-F238E27FC236}">
                <a16:creationId xmlns:a16="http://schemas.microsoft.com/office/drawing/2014/main" id="{7C1F69C7-079B-B536-465A-A96AB2DC9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334266"/>
              </p:ext>
            </p:extLst>
          </p:nvPr>
        </p:nvGraphicFramePr>
        <p:xfrm>
          <a:off x="3375291" y="1630479"/>
          <a:ext cx="8569948" cy="71418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93514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1836686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  <a:gridCol w="1047565">
                  <a:extLst>
                    <a:ext uri="{9D8B030D-6E8A-4147-A177-3AD203B41FA5}">
                      <a16:colId xmlns:a16="http://schemas.microsoft.com/office/drawing/2014/main" val="206163485"/>
                    </a:ext>
                  </a:extLst>
                </a:gridCol>
                <a:gridCol w="4692183">
                  <a:extLst>
                    <a:ext uri="{9D8B030D-6E8A-4147-A177-3AD203B41FA5}">
                      <a16:colId xmlns:a16="http://schemas.microsoft.com/office/drawing/2014/main" val="4293281154"/>
                    </a:ext>
                  </a:extLst>
                </a:gridCol>
              </a:tblGrid>
              <a:tr h="357091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目標市場：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國家</a:t>
                      </a:r>
                      <a:r>
                        <a:rPr lang="en-US" altLang="zh-TW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/</a:t>
                      </a:r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城市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產業機會：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簡述</a:t>
                      </a:r>
                      <a:r>
                        <a:rPr lang="en-US" altLang="zh-TW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1-2</a:t>
                      </a:r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句當地缺口或剛性需求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  <a:tr h="357091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出海時機</a:t>
                      </a:r>
                      <a:r>
                        <a:rPr lang="en-US" altLang="zh-TW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</a:t>
                      </a:r>
                      <a:endParaRPr lang="zh-TW" altLang="en-US" sz="1400" b="1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簡述為何此階段適合國際拓展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400" b="1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sz="1400" dirty="0">
                        <a:solidFill>
                          <a:schemeClr val="tx1">
                            <a:lumMod val="60000"/>
                            <a:lumOff val="40000"/>
                          </a:schemeClr>
                        </a:solidFill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950425"/>
                  </a:ext>
                </a:extLst>
              </a:tr>
            </a:tbl>
          </a:graphicData>
        </a:graphic>
      </p:graphicFrame>
      <p:graphicFrame>
        <p:nvGraphicFramePr>
          <p:cNvPr id="43" name="表格 42">
            <a:extLst>
              <a:ext uri="{FF2B5EF4-FFF2-40B4-BE49-F238E27FC236}">
                <a16:creationId xmlns:a16="http://schemas.microsoft.com/office/drawing/2014/main" id="{9BEDF2B1-3842-F68E-1205-761495703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916298"/>
              </p:ext>
            </p:extLst>
          </p:nvPr>
        </p:nvGraphicFramePr>
        <p:xfrm>
          <a:off x="3375291" y="2638856"/>
          <a:ext cx="8569948" cy="1055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6507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7213441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</a:tblGrid>
              <a:tr h="351750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產品名稱：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核心價值主張：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簡述為何國際客戶願意採用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1430681"/>
                  </a:ext>
                </a:extLst>
              </a:tr>
              <a:tr h="351750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競爭優勢：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solidFill>
                            <a:schemeClr val="tx1">
                              <a:lumMod val="60000"/>
                              <a:lumOff val="40000"/>
                            </a:schemeClr>
                          </a:solidFill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說明技術、商業模式或在地化能力之差異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465729"/>
                  </a:ext>
                </a:extLst>
              </a:tr>
            </a:tbl>
          </a:graphicData>
        </a:graphic>
      </p:graphicFrame>
      <p:graphicFrame>
        <p:nvGraphicFramePr>
          <p:cNvPr id="45" name="表格 44">
            <a:extLst>
              <a:ext uri="{FF2B5EF4-FFF2-40B4-BE49-F238E27FC236}">
                <a16:creationId xmlns:a16="http://schemas.microsoft.com/office/drawing/2014/main" id="{94C6D117-8D70-5D34-ED1C-513280103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485876"/>
              </p:ext>
            </p:extLst>
          </p:nvPr>
        </p:nvGraphicFramePr>
        <p:xfrm>
          <a:off x="3469671" y="6108766"/>
          <a:ext cx="8368986" cy="35709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51409">
                  <a:extLst>
                    <a:ext uri="{9D8B030D-6E8A-4147-A177-3AD203B41FA5}">
                      <a16:colId xmlns:a16="http://schemas.microsoft.com/office/drawing/2014/main" val="1769279593"/>
                    </a:ext>
                  </a:extLst>
                </a:gridCol>
                <a:gridCol w="1065320">
                  <a:extLst>
                    <a:ext uri="{9D8B030D-6E8A-4147-A177-3AD203B41FA5}">
                      <a16:colId xmlns:a16="http://schemas.microsoft.com/office/drawing/2014/main" val="1948896319"/>
                    </a:ext>
                  </a:extLst>
                </a:gridCol>
                <a:gridCol w="1127464">
                  <a:extLst>
                    <a:ext uri="{9D8B030D-6E8A-4147-A177-3AD203B41FA5}">
                      <a16:colId xmlns:a16="http://schemas.microsoft.com/office/drawing/2014/main" val="46438821"/>
                    </a:ext>
                  </a:extLst>
                </a:gridCol>
                <a:gridCol w="1233996">
                  <a:extLst>
                    <a:ext uri="{9D8B030D-6E8A-4147-A177-3AD203B41FA5}">
                      <a16:colId xmlns:a16="http://schemas.microsoft.com/office/drawing/2014/main" val="3301116128"/>
                    </a:ext>
                  </a:extLst>
                </a:gridCol>
                <a:gridCol w="932156">
                  <a:extLst>
                    <a:ext uri="{9D8B030D-6E8A-4147-A177-3AD203B41FA5}">
                      <a16:colId xmlns:a16="http://schemas.microsoft.com/office/drawing/2014/main" val="641318971"/>
                    </a:ext>
                  </a:extLst>
                </a:gridCol>
                <a:gridCol w="630314">
                  <a:extLst>
                    <a:ext uri="{9D8B030D-6E8A-4147-A177-3AD203B41FA5}">
                      <a16:colId xmlns:a16="http://schemas.microsoft.com/office/drawing/2014/main" val="1081720568"/>
                    </a:ext>
                  </a:extLst>
                </a:gridCol>
                <a:gridCol w="1367161">
                  <a:extLst>
                    <a:ext uri="{9D8B030D-6E8A-4147-A177-3AD203B41FA5}">
                      <a16:colId xmlns:a16="http://schemas.microsoft.com/office/drawing/2014/main" val="649094237"/>
                    </a:ext>
                  </a:extLst>
                </a:gridCol>
                <a:gridCol w="1061166">
                  <a:extLst>
                    <a:ext uri="{9D8B030D-6E8A-4147-A177-3AD203B41FA5}">
                      <a16:colId xmlns:a16="http://schemas.microsoft.com/office/drawing/2014/main" val="1724666614"/>
                    </a:ext>
                  </a:extLst>
                </a:gridCol>
              </a:tblGrid>
              <a:tr h="357091">
                <a:tc>
                  <a:txBody>
                    <a:bodyPr/>
                    <a:lstStyle/>
                    <a:p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增加產值：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千元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促成投增資：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</a:t>
                      </a:r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千元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海外通路</a:t>
                      </a:r>
                      <a:r>
                        <a:rPr lang="en-US" altLang="zh-TW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</a:t>
                      </a:r>
                      <a:endParaRPr lang="zh-TW" altLang="en-US" sz="1400" b="1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</a:t>
                      </a:r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個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增加就業人數</a:t>
                      </a:r>
                      <a:r>
                        <a:rPr lang="en-US" altLang="zh-TW" sz="1400" b="1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:</a:t>
                      </a:r>
                      <a:endParaRPr lang="zh-TW" altLang="en-US" sz="1400" b="1" dirty="0"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</a:t>
                      </a:r>
                      <a:r>
                        <a:rPr lang="zh-TW" altLang="en-US" sz="1400" dirty="0"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人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1189"/>
                  </a:ext>
                </a:extLst>
              </a:tr>
            </a:tbl>
          </a:graphicData>
        </a:graphic>
      </p:graphicFrame>
      <p:sp>
        <p:nvSpPr>
          <p:cNvPr id="4" name="文字方塊 3">
            <a:extLst>
              <a:ext uri="{FF2B5EF4-FFF2-40B4-BE49-F238E27FC236}">
                <a16:creationId xmlns:a16="http://schemas.microsoft.com/office/drawing/2014/main" id="{24EE19C3-C0D2-5145-5660-2E1F1C81A22E}"/>
              </a:ext>
            </a:extLst>
          </p:cNvPr>
          <p:cNvSpPr txBox="1"/>
          <p:nvPr/>
        </p:nvSpPr>
        <p:spPr>
          <a:xfrm>
            <a:off x="246757" y="5253418"/>
            <a:ext cx="264884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6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國際發展狀態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複選</a:t>
            </a:r>
            <a:r>
              <a:rPr lang="en-US" altLang="zh-TW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endParaRPr lang="zh-TW" altLang="en-US" sz="16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D18C5FD-DFD8-D7C8-874B-6BA23266D3ED}"/>
              </a:ext>
            </a:extLst>
          </p:cNvPr>
          <p:cNvSpPr txBox="1"/>
          <p:nvPr/>
        </p:nvSpPr>
        <p:spPr>
          <a:xfrm>
            <a:off x="314035" y="5540309"/>
            <a:ext cx="2834957" cy="1007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已有海外客戶或合作洽談　</a:t>
            </a:r>
            <a:endParaRPr lang="en-US" altLang="zh-TW" sz="1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已進行海外市場測試</a:t>
            </a:r>
            <a:endParaRPr lang="en-US" altLang="zh-TW" sz="1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已設立或規劃海外據點</a:t>
            </a:r>
            <a:r>
              <a:rPr lang="en-US" altLang="zh-TW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國家</a:t>
            </a:r>
            <a:r>
              <a:rPr lang="en-US" altLang="zh-TW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:____)</a:t>
            </a: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　</a:t>
            </a:r>
            <a:endParaRPr lang="en-US" altLang="zh-TW" sz="1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just">
              <a:spcAft>
                <a:spcPts val="300"/>
              </a:spcAft>
            </a:pPr>
            <a:r>
              <a:rPr lang="zh-TW" altLang="en-US" sz="13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□ 本計畫為首次海外拓展</a:t>
            </a:r>
            <a:endParaRPr lang="en-US" altLang="zh-TW" sz="13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6" name="群組 5">
            <a:extLst>
              <a:ext uri="{FF2B5EF4-FFF2-40B4-BE49-F238E27FC236}">
                <a16:creationId xmlns:a16="http://schemas.microsoft.com/office/drawing/2014/main" id="{EBBDB5C5-8BA1-F94C-1AB5-DB76944E45C3}"/>
              </a:ext>
            </a:extLst>
          </p:cNvPr>
          <p:cNvGrpSpPr/>
          <p:nvPr/>
        </p:nvGrpSpPr>
        <p:grpSpPr>
          <a:xfrm>
            <a:off x="6280703" y="4027234"/>
            <a:ext cx="2765222" cy="1732432"/>
            <a:chOff x="8523414" y="3913302"/>
            <a:chExt cx="3421837" cy="1732432"/>
          </a:xfrm>
        </p:grpSpPr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2433B5F4-DFEE-4282-5BFA-45A427417589}"/>
                </a:ext>
              </a:extLst>
            </p:cNvPr>
            <p:cNvSpPr/>
            <p:nvPr/>
          </p:nvSpPr>
          <p:spPr>
            <a:xfrm>
              <a:off x="8523415" y="4149725"/>
              <a:ext cx="3421828" cy="1496009"/>
            </a:xfrm>
            <a:prstGeom prst="roundRect">
              <a:avLst>
                <a:gd name="adj" fmla="val 9783"/>
              </a:avLst>
            </a:prstGeom>
            <a:solidFill>
              <a:schemeClr val="bg1"/>
            </a:solidFill>
            <a:ln>
              <a:solidFill>
                <a:schemeClr val="accent5">
                  <a:lumMod val="2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just">
                <a:lnSpc>
                  <a:spcPct val="150000"/>
                </a:lnSpc>
              </a:pPr>
              <a:r>
                <a:rPr lang="zh-TW" altLang="en-US" sz="1400" dirty="0">
                  <a:solidFill>
                    <a:schemeClr val="tx1">
                      <a:lumMod val="60000"/>
                      <a:lumOff val="40000"/>
                    </a:schemeClr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請說明計畫期間內可取得之具體國際商業實績，如訂單、合約或合作驗證成果，並以金額或數量呈現。</a:t>
              </a:r>
            </a:p>
          </p:txBody>
        </p:sp>
        <p:sp>
          <p:nvSpPr>
            <p:cNvPr id="10" name="矩形: 圓角化同側角落 9">
              <a:extLst>
                <a:ext uri="{FF2B5EF4-FFF2-40B4-BE49-F238E27FC236}">
                  <a16:creationId xmlns:a16="http://schemas.microsoft.com/office/drawing/2014/main" id="{EE7A6721-C3C5-64C9-FA64-456962A06810}"/>
                </a:ext>
              </a:extLst>
            </p:cNvPr>
            <p:cNvSpPr/>
            <p:nvPr/>
          </p:nvSpPr>
          <p:spPr>
            <a:xfrm>
              <a:off x="8523414" y="3913302"/>
              <a:ext cx="3421837" cy="338554"/>
            </a:xfrm>
            <a:prstGeom prst="round2SameRect">
              <a:avLst>
                <a:gd name="adj1" fmla="val 34130"/>
                <a:gd name="adj2" fmla="val 0"/>
              </a:avLst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商業驗證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2470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自訂 2">
      <a:dk1>
        <a:srgbClr val="3F3F3F"/>
      </a:dk1>
      <a:lt1>
        <a:srgbClr val="FFFFFF"/>
      </a:lt1>
      <a:dk2>
        <a:srgbClr val="6B6B6B"/>
      </a:dk2>
      <a:lt2>
        <a:srgbClr val="F5F7F5"/>
      </a:lt2>
      <a:accent1>
        <a:srgbClr val="7FBF5E"/>
      </a:accent1>
      <a:accent2>
        <a:srgbClr val="F2B705"/>
      </a:accent2>
      <a:accent3>
        <a:srgbClr val="5F9E3F"/>
      </a:accent3>
      <a:accent4>
        <a:srgbClr val="B7DDB0"/>
      </a:accent4>
      <a:accent5>
        <a:srgbClr val="E2EFE0"/>
      </a:accent5>
      <a:accent6>
        <a:srgbClr val="D9D9D9"/>
      </a:accent6>
      <a:hlink>
        <a:srgbClr val="5F9E3F"/>
      </a:hlink>
      <a:folHlink>
        <a:srgbClr val="3F3F3F"/>
      </a:folHlink>
    </a:clrScheme>
    <a:fontScheme name="自訂 4">
      <a:majorFont>
        <a:latin typeface="Times New Roman"/>
        <a:ea typeface="微軟正黑體"/>
        <a:cs typeface=""/>
      </a:majorFont>
      <a:minorFont>
        <a:latin typeface="Times New Roman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5860</TotalTime>
  <Words>312</Words>
  <Application>Microsoft Office PowerPoint</Application>
  <PresentationFormat>寬螢幕</PresentationFormat>
  <Paragraphs>50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Microsoft YaHei</vt:lpstr>
      <vt:lpstr>標楷體</vt:lpstr>
      <vt:lpstr>Arial</vt:lpstr>
      <vt:lpstr>Calibri</vt:lpstr>
      <vt:lpstr>Times New Roman</vt:lpstr>
      <vt:lpstr>Office 佈景主題</vt:lpstr>
      <vt:lpstr>公司名稱/計畫名稱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113年度「次世代產業新創淬鍊計畫」- 綠色加速器—提案簡報（模板）</dc:title>
  <dc:creator>葉柏佑</dc:creator>
  <cp:lastModifiedBy>林家寧</cp:lastModifiedBy>
  <cp:revision>335</cp:revision>
  <dcterms:created xsi:type="dcterms:W3CDTF">2024-01-29T01:56:35Z</dcterms:created>
  <dcterms:modified xsi:type="dcterms:W3CDTF">2026-02-09T08:56:39Z</dcterms:modified>
</cp:coreProperties>
</file>