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18"/>
  </p:notesMasterIdLst>
  <p:handoutMasterIdLst>
    <p:handoutMasterId r:id="rId19"/>
  </p:handoutMasterIdLst>
  <p:sldIdLst>
    <p:sldId id="298" r:id="rId3"/>
    <p:sldId id="472" r:id="rId4"/>
    <p:sldId id="486" r:id="rId5"/>
    <p:sldId id="331" r:id="rId6"/>
    <p:sldId id="473" r:id="rId7"/>
    <p:sldId id="476" r:id="rId8"/>
    <p:sldId id="487" r:id="rId9"/>
    <p:sldId id="491" r:id="rId10"/>
    <p:sldId id="485" r:id="rId11"/>
    <p:sldId id="479" r:id="rId12"/>
    <p:sldId id="477" r:id="rId13"/>
    <p:sldId id="480" r:id="rId14"/>
    <p:sldId id="488" r:id="rId15"/>
    <p:sldId id="328" r:id="rId16"/>
    <p:sldId id="490" r:id="rId17"/>
  </p:sldIdLst>
  <p:sldSz cx="12192000" cy="6858000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DAEC"/>
    <a:srgbClr val="C0C7EE"/>
    <a:srgbClr val="C9DFEF"/>
    <a:srgbClr val="BFD0E7"/>
    <a:srgbClr val="F2F8F4"/>
    <a:srgbClr val="0066CC"/>
    <a:srgbClr val="F9ECCC"/>
    <a:srgbClr val="232020"/>
    <a:srgbClr val="089B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3487" autoAdjust="0"/>
  </p:normalViewPr>
  <p:slideViewPr>
    <p:cSldViewPr snapToGrid="0">
      <p:cViewPr varScale="1">
        <p:scale>
          <a:sx n="79" d="100"/>
          <a:sy n="79" d="100"/>
        </p:scale>
        <p:origin x="859" y="67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9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1BC7B-4E36-4409-BBEF-76B7690B4F49}" type="datetimeFigureOut">
              <a:rPr lang="zh-TW" altLang="en-US" smtClean="0"/>
              <a:t>2025/2/4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5E605-F5D9-4EA1-88B8-8D671119CE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9035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0FEE2724-B18E-4BC9-B9CD-D0529091A734}" type="datetimeFigureOut">
              <a:rPr lang="zh-TW" altLang="en-US" smtClean="0"/>
              <a:t>2025/2/4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8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3BA170C9-4EE7-481A-8DED-1C6E120D95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2124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170C9-4EE7-481A-8DED-1C6E120D95F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33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49"/>
            <a:ext cx="10363200" cy="1470025"/>
          </a:xfrm>
        </p:spPr>
        <p:txBody>
          <a:bodyPr/>
          <a:lstStyle>
            <a:lvl1pPr>
              <a:defRPr sz="360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 b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13" name="Rectangle 1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347200" y="6543275"/>
            <a:ext cx="2844800" cy="476250"/>
          </a:xfr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B8C7C0A-0C9F-4C3A-9B00-081C643FDFF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29" name="Picture 28" descr="itri_CEL_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94" y="6466114"/>
            <a:ext cx="1486333" cy="33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矩形 13"/>
          <p:cNvSpPr/>
          <p:nvPr userDrawn="1"/>
        </p:nvSpPr>
        <p:spPr>
          <a:xfrm>
            <a:off x="5604699" y="6613994"/>
            <a:ext cx="11079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8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2024 ITRI</a:t>
            </a:r>
            <a:endParaRPr lang="zh-TW" altLang="en-US" sz="800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圖片 15">
            <a:extLst>
              <a:ext uri="{FF2B5EF4-FFF2-40B4-BE49-F238E27FC236}">
                <a16:creationId xmlns:a16="http://schemas.microsoft.com/office/drawing/2014/main" id="{4A3DF721-CDD5-4DDF-980C-3AD1630943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7600" y="119611"/>
            <a:ext cx="847808" cy="47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85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852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924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365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34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813" y="1959231"/>
            <a:ext cx="7222491" cy="559572"/>
          </a:xfrm>
        </p:spPr>
        <p:txBody>
          <a:bodyPr/>
          <a:lstStyle>
            <a:lvl1pPr>
              <a:defRPr sz="34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5741" y="1125539"/>
            <a:ext cx="11040533" cy="496728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0"/>
          </p:nvPr>
        </p:nvSpPr>
        <p:spPr>
          <a:xfrm>
            <a:off x="11565428" y="6523038"/>
            <a:ext cx="520700" cy="30480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+mn-lt"/>
                <a:ea typeface="新細明體" panose="02020500000000000000" pitchFamily="18" charset="-12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03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72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804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48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28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589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6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9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61636" y="174625"/>
            <a:ext cx="758676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2066" y="1135391"/>
            <a:ext cx="11501967" cy="50815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1557000" y="6521463"/>
            <a:ext cx="524933" cy="3079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547E02-558F-4C7E-8A10-E45C5FB67861}" type="slidenum">
              <a:rPr kumimoji="1" lang="zh-TW" altLang="en-US" smtClean="0">
                <a:solidFill>
                  <a:prstClr val="black"/>
                </a:solidFill>
                <a:ea typeface="新細明體" panose="02020500000000000000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zh-TW" altLang="en-US" dirty="0">
              <a:solidFill>
                <a:prstClr val="black"/>
              </a:solidFill>
              <a:ea typeface="新細明體" panose="02020500000000000000" pitchFamily="18" charset="-120"/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5604699" y="6613994"/>
            <a:ext cx="11079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8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2024 ITRI</a:t>
            </a:r>
            <a:endParaRPr lang="zh-TW" altLang="en-US" sz="800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8" descr="itri_CEL_A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95" y="6475326"/>
            <a:ext cx="1445041" cy="3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9833BD2B-FDE8-41FE-82D7-FCE4BA45853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7600" y="119611"/>
            <a:ext cx="847808" cy="47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86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effectLst/>
          <a:latin typeface="Arial" panose="020B0604020202020204" pitchFamily="34" charset="0"/>
          <a:ea typeface="微軟正黑體" panose="020B0604030504040204" pitchFamily="34" charset="-120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B34B1"/>
        </a:buClr>
        <a:buSzPct val="80000"/>
        <a:buFont typeface="Wingdings" panose="05000000000000000000" pitchFamily="2" charset="2"/>
        <a:buChar char="p"/>
        <a:defRPr kumimoji="1"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圖片 20">
            <a:extLst>
              <a:ext uri="{FF2B5EF4-FFF2-40B4-BE49-F238E27FC236}">
                <a16:creationId xmlns:a16="http://schemas.microsoft.com/office/drawing/2014/main" id="{B8D1DC99-BF33-439A-9F66-51821902378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ln>
            <a:noFill/>
          </a:ln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投影片編號版面配置區 5"/>
          <p:cNvSpPr txBox="1">
            <a:spLocks/>
          </p:cNvSpPr>
          <p:nvPr userDrawn="1"/>
        </p:nvSpPr>
        <p:spPr>
          <a:xfrm>
            <a:off x="11557000" y="6521463"/>
            <a:ext cx="524933" cy="3079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0" algn="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547E02-558F-4C7E-8A10-E45C5FB67861}" type="slidenum">
              <a:rPr kumimoji="1" lang="zh-TW" altLang="en-US" sz="1100" smtClean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zh-TW" altLang="en-US" sz="1100" dirty="0">
              <a:solidFill>
                <a:prstClr val="black"/>
              </a:solidFill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5604699" y="6613994"/>
            <a:ext cx="1056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800" dirty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Copyright 2019 ITRI</a:t>
            </a:r>
            <a:endParaRPr lang="zh-TW" altLang="en-US" sz="800" dirty="0">
              <a:solidFill>
                <a:prstClr val="white">
                  <a:lumMod val="50000"/>
                </a:prstClr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5" name="Picture 28" descr="itri_CEL_A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95" y="6475326"/>
            <a:ext cx="1445041" cy="3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圖片 1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8483" y="6494462"/>
            <a:ext cx="838517" cy="296570"/>
          </a:xfrm>
          <a:prstGeom prst="rect">
            <a:avLst/>
          </a:prstGeom>
        </p:spPr>
      </p:pic>
      <p:sp>
        <p:nvSpPr>
          <p:cNvPr id="18" name="文字方塊 17"/>
          <p:cNvSpPr txBox="1"/>
          <p:nvPr userDrawn="1"/>
        </p:nvSpPr>
        <p:spPr>
          <a:xfrm>
            <a:off x="163431" y="233082"/>
            <a:ext cx="1308263" cy="6544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TW" altLang="en-US" dirty="0">
              <a:solidFill>
                <a:prstClr val="black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7B280CB2-A0B4-4655-93E3-20B89DD1F3BA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6994" y="151223"/>
            <a:ext cx="1259979" cy="707785"/>
          </a:xfrm>
          <a:prstGeom prst="rect">
            <a:avLst/>
          </a:prstGeom>
        </p:spPr>
      </p:pic>
      <p:pic>
        <p:nvPicPr>
          <p:cNvPr id="20" name="圖片 19">
            <a:extLst>
              <a:ext uri="{FF2B5EF4-FFF2-40B4-BE49-F238E27FC236}">
                <a16:creationId xmlns:a16="http://schemas.microsoft.com/office/drawing/2014/main" id="{96554122-8E46-4F1D-AFA0-30B78B5128CA}"/>
              </a:ext>
            </a:extLst>
          </p:cNvPr>
          <p:cNvPicPr/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31" y="172784"/>
            <a:ext cx="1538174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81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taccplus-subsidy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501920" y="536102"/>
            <a:ext cx="11064949" cy="182680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tabLst>
                <a:tab pos="457200" algn="l"/>
                <a:tab pos="914400" algn="l"/>
                <a:tab pos="1828800" algn="l"/>
                <a:tab pos="2743200" algn="l"/>
                <a:tab pos="5108575" algn="l"/>
              </a:tabLst>
            </a:pPr>
            <a:r>
              <a:rPr lang="en-US" altLang="zh-TW" dirty="0">
                <a:latin typeface="微軟正黑體" panose="020B0604030504040204" pitchFamily="34" charset="-120"/>
                <a:cs typeface="Arial" panose="020B0604020202020204" pitchFamily="34" charset="0"/>
              </a:rPr>
              <a:t>114</a:t>
            </a:r>
            <a:r>
              <a:rPr lang="zh-TW" altLang="en-US" dirty="0">
                <a:latin typeface="微軟正黑體" panose="020B0604030504040204" pitchFamily="34" charset="-120"/>
                <a:cs typeface="Arial" panose="020B0604020202020204" pitchFamily="34" charset="0"/>
              </a:rPr>
              <a:t>年度「次世代產業新創淬鍊計畫」</a:t>
            </a:r>
            <a:br>
              <a:rPr lang="en-US" altLang="zh-TW" dirty="0">
                <a:latin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zh-TW" altLang="en-US" dirty="0">
                <a:latin typeface="微軟正黑體" panose="020B0604030504040204" pitchFamily="34" charset="-120"/>
                <a:cs typeface="Arial" panose="020B0604020202020204" pitchFamily="34" charset="0"/>
              </a:rPr>
              <a:t>新創驅動高齡驗證獎勵</a:t>
            </a:r>
            <a:endParaRPr lang="zh-TW" altLang="en-US" dirty="0">
              <a:solidFill>
                <a:schemeClr val="tx2"/>
              </a:solidFill>
              <a:effectLst/>
              <a:latin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2014308" y="4702094"/>
            <a:ext cx="9730017" cy="2040642"/>
          </a:xfrm>
        </p:spPr>
        <p:txBody>
          <a:bodyPr/>
          <a:lstStyle/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zh-TW" altLang="en-US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申請單位：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    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公司</a:t>
            </a:r>
            <a:endParaRPr lang="en-US" altLang="zh-TW" sz="2800" dirty="0">
              <a:solidFill>
                <a:schemeClr val="tx1"/>
              </a:solidFill>
              <a:latin typeface="微軟正黑體" panose="020B0604030504040204" pitchFamily="34" charset="-12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zh-TW" altLang="en-US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計畫期間：</a:t>
            </a:r>
            <a:r>
              <a:rPr lang="en-US" altLang="zh-TW" sz="2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114</a:t>
            </a:r>
            <a:r>
              <a:rPr lang="zh-TW" altLang="en-US" sz="2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lang="en-US" altLang="zh-TW" sz="2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   </a:t>
            </a:r>
            <a:r>
              <a:rPr lang="zh-TW" altLang="en-US" sz="2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2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    </a:t>
            </a:r>
            <a:r>
              <a:rPr lang="zh-TW" altLang="en-US" sz="2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cs typeface="Arial" panose="020B0604020202020204" pitchFamily="34" charset="0"/>
              </a:rPr>
              <a:t>日至</a:t>
            </a:r>
            <a:r>
              <a:rPr lang="en-US" altLang="zh-TW" sz="2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  114</a:t>
            </a:r>
            <a:r>
              <a:rPr lang="zh-TW" altLang="en-US" sz="2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lang="en-US" altLang="zh-TW" sz="2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cs typeface="Arial" panose="020B0604020202020204" pitchFamily="34" charset="0"/>
              </a:rPr>
              <a:t>10</a:t>
            </a:r>
            <a:r>
              <a:rPr lang="zh-TW" altLang="en-US" sz="2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2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31</a:t>
            </a:r>
            <a:r>
              <a:rPr lang="zh-TW" altLang="en-US" sz="2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cs typeface="Arial" panose="020B0604020202020204" pitchFamily="34" charset="0"/>
              </a:rPr>
              <a:t>日（共</a:t>
            </a:r>
            <a:r>
              <a:rPr lang="en-US" altLang="zh-TW" sz="2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O</a:t>
            </a:r>
            <a:r>
              <a:rPr lang="zh-TW" altLang="en-US" sz="2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微軟正黑體" panose="020B0604030504040204" pitchFamily="34" charset="-120"/>
                <a:cs typeface="Arial" panose="020B0604020202020204" pitchFamily="34" charset="0"/>
              </a:rPr>
              <a:t>個月）</a:t>
            </a:r>
            <a:endParaRPr lang="en-US" altLang="zh-TW" sz="2800" dirty="0">
              <a:solidFill>
                <a:schemeClr val="tx1"/>
              </a:solidFill>
              <a:effectLst/>
              <a:highlight>
                <a:srgbClr val="FFFF00"/>
              </a:highlight>
              <a:latin typeface="微軟正黑體" panose="020B0604030504040204" pitchFamily="34" charset="-120"/>
              <a:cs typeface="Arial" panose="020B0604020202020204" pitchFamily="34" charset="0"/>
            </a:endParaRPr>
          </a:p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zh-TW" altLang="en-US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報  告  人：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    </a:t>
            </a:r>
            <a:endParaRPr lang="en-US" altLang="zh-TW" sz="2800" dirty="0">
              <a:solidFill>
                <a:schemeClr val="tx1"/>
              </a:solidFill>
              <a:effectLst/>
              <a:latin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247775" y="2307021"/>
            <a:ext cx="9696450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zh-TW" altLang="zh-TW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○○○○○○計</a:t>
            </a:r>
            <a:r>
              <a:rPr lang="zh-TW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畫</a:t>
            </a:r>
            <a:endParaRPr kumimoji="0" lang="en-US" altLang="zh-TW" sz="3600" b="1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副標題 4"/>
          <p:cNvSpPr txBox="1">
            <a:spLocks/>
          </p:cNvSpPr>
          <p:nvPr/>
        </p:nvSpPr>
        <p:spPr bwMode="auto">
          <a:xfrm>
            <a:off x="2014308" y="3654675"/>
            <a:ext cx="6677999" cy="921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itchFamily="2" charset="2"/>
              <a:buNone/>
              <a:defRPr kumimoji="1" sz="2400" b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zh-TW" altLang="en-US" sz="2800" kern="0" dirty="0"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主辦單位：經濟部中小及新創企業署</a:t>
            </a:r>
            <a:endParaRPr lang="en-US" altLang="zh-TW" sz="2800" kern="0" dirty="0">
              <a:effectLst/>
              <a:latin typeface="微軟正黑體" panose="020B0604030504040204" pitchFamily="34" charset="-12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zh-TW" altLang="en-US" sz="2800" kern="0" dirty="0"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執行單位：工業技術研究院</a:t>
            </a:r>
            <a:endParaRPr lang="en-US" altLang="zh-TW" sz="2800" kern="0" dirty="0">
              <a:effectLst/>
              <a:latin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8" name="橢圓形圖說文字 12">
            <a:extLst>
              <a:ext uri="{FF2B5EF4-FFF2-40B4-BE49-F238E27FC236}">
                <a16:creationId xmlns:a16="http://schemas.microsoft.com/office/drawing/2014/main" id="{DFCCE4D6-55DE-4807-82EE-1BD73671AF16}"/>
              </a:ext>
            </a:extLst>
          </p:cNvPr>
          <p:cNvSpPr/>
          <p:nvPr/>
        </p:nvSpPr>
        <p:spPr bwMode="auto">
          <a:xfrm>
            <a:off x="8870199" y="3531080"/>
            <a:ext cx="2922669" cy="1653029"/>
          </a:xfrm>
          <a:prstGeom prst="wedgeEllipseCallout">
            <a:avLst>
              <a:gd name="adj1" fmla="val -78766"/>
              <a:gd name="adj2" fmla="val 50098"/>
            </a:avLst>
          </a:prstGeom>
          <a:noFill/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000" tIns="10800" rIns="18000" bIns="108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  <a:buClr>
                <a:srgbClr val="1B34B1"/>
              </a:buClr>
              <a:buSzPct val="80000"/>
              <a:tabLst>
                <a:tab pos="1074738" algn="l"/>
              </a:tabLst>
            </a:pPr>
            <a:r>
              <a:rPr lang="zh-TW" altLang="en-US" sz="2400" b="1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此為預定執行期間，實際執行期間為核定日起至</a:t>
            </a:r>
            <a:r>
              <a:rPr lang="en-US" altLang="zh-TW" sz="2400" b="1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114</a:t>
            </a:r>
            <a:r>
              <a:rPr lang="zh-TW" altLang="en-US" sz="2400" b="1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400" b="1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2400" b="1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400" b="1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31</a:t>
            </a:r>
            <a:r>
              <a:rPr lang="zh-TW" altLang="en-US" sz="2400" b="1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89825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四、查核點及預期效益</a:t>
            </a:r>
            <a:endParaRPr lang="zh-TW" altLang="en-US" sz="2400" kern="0" dirty="0">
              <a:latin typeface="微軟正黑體" panose="020B0604030504040204" pitchFamily="34" charset="-120"/>
            </a:endParaRPr>
          </a:p>
        </p:txBody>
      </p:sp>
      <p:sp>
        <p:nvSpPr>
          <p:cNvPr id="8" name="內容版面配置區 2"/>
          <p:cNvSpPr>
            <a:spLocks noGrp="1"/>
          </p:cNvSpPr>
          <p:nvPr>
            <p:ph idx="1"/>
          </p:nvPr>
        </p:nvSpPr>
        <p:spPr>
          <a:xfrm>
            <a:off x="476250" y="1036639"/>
            <a:ext cx="11227898" cy="1401761"/>
          </a:xfrm>
        </p:spPr>
        <p:txBody>
          <a:bodyPr/>
          <a:lstStyle/>
          <a:p>
            <a:pPr marL="447675" indent="-447675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b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重點：明確規劃各工作項目，並編列時程與可供量化查核的內容。</a:t>
            </a:r>
            <a:endParaRPr lang="en-US" altLang="zh-TW" b="0" dirty="0">
              <a:solidFill>
                <a:schemeClr val="accent6"/>
              </a:solidFill>
              <a:effectLst/>
              <a:latin typeface="微軟正黑體" panose="020B0604030504040204" pitchFamily="34" charset="-120"/>
            </a:endParaRPr>
          </a:p>
          <a:p>
            <a:pPr marL="904875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cs typeface="+mn-cs"/>
              </a:rPr>
              <a:t>查核點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cs typeface="+mn-cs"/>
              </a:rPr>
              <a:t>1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cs typeface="+mn-cs"/>
              </a:rPr>
              <a:t>、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cs typeface="+mn-cs"/>
              </a:rPr>
              <a:t>2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cs typeface="+mn-cs"/>
              </a:rPr>
              <a:t>為本計畫必要之查核項目，勿調整順序及權重，應列出明確的金額、數量。</a:t>
            </a:r>
          </a:p>
          <a:p>
            <a:pPr marL="904875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cs typeface="+mn-cs"/>
              </a:rPr>
              <a:t>申請人所提出之績效指標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cs typeface="+mn-cs"/>
              </a:rPr>
              <a:t>(KPI)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cs typeface="+mn-cs"/>
              </a:rPr>
              <a:t>需具體量化且可衡量，並與本計畫目標具高度關聯性。</a:t>
            </a:r>
          </a:p>
          <a:p>
            <a:pPr marL="904875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cs typeface="+mn-cs"/>
              </a:rPr>
              <a:t>除必要查核點之外，每季應設立至少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cs typeface="+mn-cs"/>
              </a:rPr>
              <a:t>1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cs typeface="+mn-cs"/>
              </a:rPr>
              <a:t>個可供查核之量化內容。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50000"/>
                </a:srgbClr>
              </a:solidFill>
              <a:effectLst/>
              <a:uLnTx/>
              <a:uFillTx/>
              <a:latin typeface="微軟正黑體" panose="020B0604030504040204" pitchFamily="34" charset="-120"/>
              <a:cs typeface="+mn-cs"/>
            </a:endParaRPr>
          </a:p>
          <a:p>
            <a:pPr marL="447675" indent="-447675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endParaRPr lang="en-US" altLang="zh-TW" b="0" dirty="0">
              <a:solidFill>
                <a:schemeClr val="accent6"/>
              </a:solidFill>
              <a:effectLst/>
              <a:latin typeface="微軟正黑體" panose="020B0604030504040204" pitchFamily="34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39066"/>
              </p:ext>
            </p:extLst>
          </p:nvPr>
        </p:nvGraphicFramePr>
        <p:xfrm>
          <a:off x="482051" y="2786839"/>
          <a:ext cx="11222097" cy="32918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86349">
                  <a:extLst>
                    <a:ext uri="{9D8B030D-6E8A-4147-A177-3AD203B41FA5}">
                      <a16:colId xmlns:a16="http://schemas.microsoft.com/office/drawing/2014/main" val="37021945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3787953459"/>
                    </a:ext>
                  </a:extLst>
                </a:gridCol>
                <a:gridCol w="6140041">
                  <a:extLst>
                    <a:ext uri="{9D8B030D-6E8A-4147-A177-3AD203B41FA5}">
                      <a16:colId xmlns:a16="http://schemas.microsoft.com/office/drawing/2014/main" val="36917792"/>
                    </a:ext>
                  </a:extLst>
                </a:gridCol>
                <a:gridCol w="931319">
                  <a:extLst>
                    <a:ext uri="{9D8B030D-6E8A-4147-A177-3AD203B41FA5}">
                      <a16:colId xmlns:a16="http://schemas.microsoft.com/office/drawing/2014/main" val="15918674"/>
                    </a:ext>
                  </a:extLst>
                </a:gridCol>
                <a:gridCol w="1848948">
                  <a:extLst>
                    <a:ext uri="{9D8B030D-6E8A-4147-A177-3AD203B41FA5}">
                      <a16:colId xmlns:a16="http://schemas.microsoft.com/office/drawing/2014/main" val="259655693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zh-TW" altLang="en-US" baseline="0" dirty="0"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aseline="0" dirty="0"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預定完成時間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aseline="0" dirty="0"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查核點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aseline="0" dirty="0"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權重</a:t>
                      </a:r>
                      <a:r>
                        <a:rPr lang="en-US" altLang="zh-TW" baseline="0" dirty="0"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en-US" baseline="0" dirty="0"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aseline="0" dirty="0"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執行單位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60146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O. O. O</a:t>
                      </a:r>
                      <a:r>
                        <a:rPr lang="en-US" altLang="zh-TW" sz="1400" b="1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 </a:t>
                      </a:r>
                      <a:endParaRPr kumimoji="1" lang="en-US" altLang="zh-TW" sz="1400" b="1" kern="12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完成僱用本國勞工</a:t>
                      </a:r>
                      <a:r>
                        <a:rPr lang="en-US" altLang="zh-TW" sz="1800" b="1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1800" b="1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名</a:t>
                      </a:r>
                      <a:endParaRPr kumimoji="1" lang="en-US" altLang="zh-TW" sz="1400" b="1" kern="12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2%</a:t>
                      </a:r>
                      <a:endParaRPr lang="zh-TW" altLang="en-US" sz="1800" b="1" kern="12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本公司</a:t>
                      </a:r>
                      <a:endParaRPr lang="zh-TW" altLang="en-US" sz="1800" b="1" kern="12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526597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+mn-cs"/>
                        </a:rPr>
                        <a:t>O. O. O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1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uLnTx/>
                        <a:uFillTx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800" b="1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取得策略性投資或訂單或合約</a:t>
                      </a:r>
                      <a:r>
                        <a:rPr lang="en-US" altLang="zh-TW" sz="1800" b="1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1800" b="1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件，總金額</a:t>
                      </a:r>
                      <a:r>
                        <a:rPr lang="en-US" altLang="zh-TW" sz="1800" b="1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1800" b="1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萬元</a:t>
                      </a:r>
                    </a:p>
                    <a:p>
                      <a:pPr algn="l"/>
                      <a:r>
                        <a:rPr lang="zh-TW" altLang="en-US" sz="1200" b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註</a:t>
                      </a:r>
                      <a:r>
                        <a:rPr lang="en-US" altLang="zh-TW" sz="1200" b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200" b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獲得高齡產業企業合作支持，於結案前取得策略性投資或訂單或合約等，請設定明確的金額、數量</a:t>
                      </a:r>
                      <a:r>
                        <a:rPr lang="en-US" altLang="zh-TW" sz="1200" b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看完請刪除</a:t>
                      </a:r>
                      <a:r>
                        <a:rPr lang="en-US" altLang="zh-TW" sz="1200" b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10%</a:t>
                      </a:r>
                      <a:endParaRPr lang="zh-TW" altLang="en-US" sz="1800" b="1" kern="12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本公司</a:t>
                      </a:r>
                      <a:endParaRPr lang="zh-TW" altLang="en-US" sz="1800" b="1" kern="12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62509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A1</a:t>
                      </a:r>
                      <a:endParaRPr lang="zh-TW" altLang="en-US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+mn-cs"/>
                        </a:rPr>
                        <a:t>O. O. O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1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uLnTx/>
                        <a:uFillTx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793365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A2</a:t>
                      </a:r>
                      <a:endParaRPr lang="zh-TW" altLang="en-US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+mn-cs"/>
                        </a:rPr>
                        <a:t>O. O. O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1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uLnTx/>
                        <a:uFillTx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812476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B1</a:t>
                      </a:r>
                      <a:endParaRPr lang="zh-TW" altLang="en-US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+mn-cs"/>
                        </a:rPr>
                        <a:t>O. O. O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1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uLnTx/>
                        <a:uFillTx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868543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B2</a:t>
                      </a:r>
                      <a:endParaRPr lang="zh-TW" altLang="en-US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+mn-cs"/>
                        </a:rPr>
                        <a:t>O. O. O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1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uLnTx/>
                        <a:uFillTx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9665676"/>
                  </a:ext>
                </a:extLst>
              </a:tr>
              <a:tr h="365760">
                <a:tc gridSpan="3">
                  <a:txBody>
                    <a:bodyPr/>
                    <a:lstStyle/>
                    <a:p>
                      <a:pPr algn="r"/>
                      <a:r>
                        <a:rPr lang="zh-TW" altLang="en-US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合計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uLnTx/>
                        <a:uFillTx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100%</a:t>
                      </a:r>
                      <a:endParaRPr lang="zh-TW" altLang="en-US" sz="18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302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192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四、查核點及預期效益</a:t>
            </a:r>
          </a:p>
        </p:txBody>
      </p:sp>
      <p:sp>
        <p:nvSpPr>
          <p:cNvPr id="8" name="內容版面配置區 2"/>
          <p:cNvSpPr>
            <a:spLocks noGrp="1"/>
          </p:cNvSpPr>
          <p:nvPr>
            <p:ph idx="1"/>
          </p:nvPr>
        </p:nvSpPr>
        <p:spPr>
          <a:xfrm>
            <a:off x="750191" y="4250374"/>
            <a:ext cx="10907930" cy="1250514"/>
          </a:xfrm>
        </p:spPr>
        <p:txBody>
          <a:bodyPr/>
          <a:lstStyle/>
          <a:p>
            <a:pPr marL="447675" indent="-447675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2800" dirty="0">
                <a:solidFill>
                  <a:srgbClr val="0066FF"/>
                </a:solidFill>
                <a:latin typeface="微軟正黑體" panose="020B0604030504040204" pitchFamily="34" charset="-120"/>
              </a:rPr>
              <a:t>質化效益</a:t>
            </a:r>
            <a:endParaRPr lang="en-US" altLang="zh-TW" sz="28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  <a:p>
            <a:pPr marL="895350" indent="-447675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0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說明依計畫產出與策略性產出之經濟效益，對公司之影響，對高齡產業發展之影響及關連性。</a:t>
            </a:r>
            <a:endParaRPr lang="en-US" altLang="zh-TW" sz="20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61365"/>
              </p:ext>
            </p:extLst>
          </p:nvPr>
        </p:nvGraphicFramePr>
        <p:xfrm>
          <a:off x="842884" y="1390769"/>
          <a:ext cx="1072254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0">
                  <a:extLst>
                    <a:ext uri="{9D8B030D-6E8A-4147-A177-3AD203B41FA5}">
                      <a16:colId xmlns:a16="http://schemas.microsoft.com/office/drawing/2014/main" val="37021945"/>
                    </a:ext>
                  </a:extLst>
                </a:gridCol>
                <a:gridCol w="2675370">
                  <a:extLst>
                    <a:ext uri="{9D8B030D-6E8A-4147-A177-3AD203B41FA5}">
                      <a16:colId xmlns:a16="http://schemas.microsoft.com/office/drawing/2014/main" val="2528810155"/>
                    </a:ext>
                  </a:extLst>
                </a:gridCol>
                <a:gridCol w="1965960">
                  <a:extLst>
                    <a:ext uri="{9D8B030D-6E8A-4147-A177-3AD203B41FA5}">
                      <a16:colId xmlns:a16="http://schemas.microsoft.com/office/drawing/2014/main" val="3787953459"/>
                    </a:ext>
                  </a:extLst>
                </a:gridCol>
                <a:gridCol w="5384084">
                  <a:extLst>
                    <a:ext uri="{9D8B030D-6E8A-4147-A177-3AD203B41FA5}">
                      <a16:colId xmlns:a16="http://schemas.microsoft.com/office/drawing/2014/main" val="369177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量化指標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計算基礎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驗證說明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601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18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增加產值（營業額）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75,000/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150(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178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促成投資額（國內／外）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50,000/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增資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50,000/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千元，因本計畫所促成之額外投資金額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65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18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降低成本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減少業務溝通成本（算式或驗證）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424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18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增加就業人數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預計聘僱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位研發或工程相關背景員工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25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18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募資金額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80,000/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算式或驗證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933652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0B4F2332-43A4-4AA8-A93F-2F851AE3EF68}"/>
              </a:ext>
            </a:extLst>
          </p:cNvPr>
          <p:cNvSpPr txBox="1"/>
          <p:nvPr/>
        </p:nvSpPr>
        <p:spPr>
          <a:xfrm>
            <a:off x="646387" y="819925"/>
            <a:ext cx="48505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7675" marR="0" lvl="0" indent="-4476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Pct val="80000"/>
              <a:buFont typeface="Wingdings" panose="05000000000000000000" pitchFamily="2" charset="2"/>
              <a:buChar char="u"/>
              <a:tabLst/>
              <a:defRPr/>
            </a:pPr>
            <a:r>
              <a:rPr kumimoji="1" lang="zh-TW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計畫執行產出成果</a:t>
            </a:r>
            <a:endParaRPr kumimoji="1" lang="en-US" altLang="zh-TW" sz="2800" b="1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3E2ACEDC-7E8A-420B-9B3B-4C5AB0C8BF4E}"/>
              </a:ext>
            </a:extLst>
          </p:cNvPr>
          <p:cNvSpPr txBox="1"/>
          <p:nvPr/>
        </p:nvSpPr>
        <p:spPr>
          <a:xfrm>
            <a:off x="842884" y="359277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註：本表格可依實際情況新增項目。</a:t>
            </a:r>
          </a:p>
        </p:txBody>
      </p:sp>
    </p:spTree>
    <p:extLst>
      <p:ext uri="{BB962C8B-B14F-4D97-AF65-F5344CB8AC3E}">
        <p14:creationId xmlns:p14="http://schemas.microsoft.com/office/powerpoint/2010/main" val="2194256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五、資源投入</a:t>
            </a:r>
            <a:r>
              <a:rPr lang="en-US" altLang="zh-TW" sz="4000" kern="0" dirty="0"/>
              <a:t>-</a:t>
            </a:r>
            <a:r>
              <a:rPr lang="zh-TW" altLang="en-US" sz="4000" kern="0" dirty="0"/>
              <a:t>經費需求</a:t>
            </a:r>
            <a:endParaRPr lang="zh-TW" altLang="en-US" sz="2400" kern="0" dirty="0">
              <a:latin typeface="微軟正黑體" panose="020B0604030504040204" pitchFamily="34" charset="-12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349796"/>
              </p:ext>
            </p:extLst>
          </p:nvPr>
        </p:nvGraphicFramePr>
        <p:xfrm>
          <a:off x="497375" y="772301"/>
          <a:ext cx="11199325" cy="58523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29038">
                  <a:extLst>
                    <a:ext uri="{9D8B030D-6E8A-4147-A177-3AD203B41FA5}">
                      <a16:colId xmlns:a16="http://schemas.microsoft.com/office/drawing/2014/main" val="1716216115"/>
                    </a:ext>
                  </a:extLst>
                </a:gridCol>
                <a:gridCol w="2964837">
                  <a:extLst>
                    <a:ext uri="{9D8B030D-6E8A-4147-A177-3AD203B41FA5}">
                      <a16:colId xmlns:a16="http://schemas.microsoft.com/office/drawing/2014/main" val="3502813454"/>
                    </a:ext>
                  </a:extLst>
                </a:gridCol>
                <a:gridCol w="1541298">
                  <a:extLst>
                    <a:ext uri="{9D8B030D-6E8A-4147-A177-3AD203B41FA5}">
                      <a16:colId xmlns:a16="http://schemas.microsoft.com/office/drawing/2014/main" val="195691727"/>
                    </a:ext>
                  </a:extLst>
                </a:gridCol>
                <a:gridCol w="1541298">
                  <a:extLst>
                    <a:ext uri="{9D8B030D-6E8A-4147-A177-3AD203B41FA5}">
                      <a16:colId xmlns:a16="http://schemas.microsoft.com/office/drawing/2014/main" val="3956899486"/>
                    </a:ext>
                  </a:extLst>
                </a:gridCol>
                <a:gridCol w="1541298">
                  <a:extLst>
                    <a:ext uri="{9D8B030D-6E8A-4147-A177-3AD203B41FA5}">
                      <a16:colId xmlns:a16="http://schemas.microsoft.com/office/drawing/2014/main" val="1817396814"/>
                    </a:ext>
                  </a:extLst>
                </a:gridCol>
                <a:gridCol w="881556">
                  <a:extLst>
                    <a:ext uri="{9D8B030D-6E8A-4147-A177-3AD203B41FA5}">
                      <a16:colId xmlns:a16="http://schemas.microsoft.com/office/drawing/2014/main" val="804128200"/>
                    </a:ext>
                  </a:extLst>
                </a:gridCol>
              </a:tblGrid>
              <a:tr h="3592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會計科目</a:t>
                      </a:r>
                      <a:endParaRPr lang="zh-TW" altLang="en-US" sz="18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altLang="en-US" sz="1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獎勵金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自籌款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比例</a:t>
                      </a:r>
                      <a:r>
                        <a:rPr lang="en-US" altLang="zh-TW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%</a:t>
                      </a:r>
                      <a:endParaRPr lang="zh-TW" altLang="en-US" sz="14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2176094"/>
                  </a:ext>
                </a:extLst>
              </a:tr>
              <a:tr h="359284">
                <a:tc rowSpan="3"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1" lang="en-US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kumimoji="1" lang="zh-TW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人事費</a:t>
                      </a:r>
                      <a:endParaRPr kumimoji="1" lang="zh-TW" altLang="en-US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kumimoji="1" lang="zh-TW" altLang="en-US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計畫人員</a:t>
                      </a:r>
                      <a:endParaRPr kumimoji="1" lang="en-US" altLang="zh-TW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2596627187"/>
                  </a:ext>
                </a:extLst>
              </a:tr>
              <a:tr h="35928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800" b="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kumimoji="1" lang="zh-TW" altLang="en-US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外籍專業人員</a:t>
                      </a:r>
                      <a:endParaRPr kumimoji="1" lang="en-US" altLang="zh-TW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1039920413"/>
                  </a:ext>
                </a:extLst>
              </a:tr>
              <a:tr h="35928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800" b="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kumimoji="1" lang="zh-TW" altLang="en-US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顧問</a:t>
                      </a:r>
                      <a:endParaRPr kumimoji="1" lang="en-US" altLang="zh-TW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619174465"/>
                  </a:ext>
                </a:extLst>
              </a:tr>
              <a:tr h="359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kumimoji="1" lang="zh-TW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差旅費</a:t>
                      </a:r>
                      <a:endParaRPr kumimoji="1" lang="zh-TW" altLang="en-US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154167902"/>
                  </a:ext>
                </a:extLst>
              </a:tr>
              <a:tr h="359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kumimoji="1" lang="zh-TW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消耗性器材及原材料費</a:t>
                      </a:r>
                      <a:endParaRPr kumimoji="1" lang="zh-TW" altLang="en-US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1749308246"/>
                  </a:ext>
                </a:extLst>
              </a:tr>
              <a:tr h="359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kumimoji="1" lang="zh-TW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設備使用費</a:t>
                      </a:r>
                      <a:endParaRPr kumimoji="1" lang="zh-TW" altLang="en-US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755034713"/>
                  </a:ext>
                </a:extLst>
              </a:tr>
              <a:tr h="359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kumimoji="1" lang="zh-TW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設備維護費</a:t>
                      </a:r>
                      <a:endParaRPr kumimoji="1" lang="zh-TW" altLang="en-US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3202347604"/>
                  </a:ext>
                </a:extLst>
              </a:tr>
              <a:tr h="359284"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kumimoji="1" lang="zh-TW" altLang="en-US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委外</a:t>
                      </a:r>
                      <a:r>
                        <a:rPr kumimoji="1" lang="zh-TW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費</a:t>
                      </a:r>
                      <a:endParaRPr kumimoji="1" lang="en-US" altLang="zh-TW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kumimoji="1" lang="zh-TW" altLang="en-US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技術或智慧財產權購買費</a:t>
                      </a:r>
                      <a:endParaRPr kumimoji="1" lang="en-US" altLang="zh-TW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2608304449"/>
                  </a:ext>
                </a:extLst>
              </a:tr>
              <a:tr h="35928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800" b="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kumimoji="1" lang="zh-TW" altLang="en-US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委託研究費</a:t>
                      </a:r>
                      <a:endParaRPr kumimoji="1" lang="en-US" altLang="zh-TW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rowSpan="3"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2836840739"/>
                  </a:ext>
                </a:extLst>
              </a:tr>
              <a:tr h="35928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800" b="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kumimoji="1" lang="zh-TW" altLang="en-US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委託勞務費</a:t>
                      </a:r>
                      <a:endParaRPr kumimoji="1" lang="en-US" altLang="zh-TW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vMerge="1"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2489901818"/>
                  </a:ext>
                </a:extLst>
              </a:tr>
              <a:tr h="35928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800" b="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kumimoji="1" lang="zh-TW" altLang="en-US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委託設計費</a:t>
                      </a:r>
                      <a:endParaRPr kumimoji="1" lang="en-US" altLang="zh-TW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vMerge="1"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1508804699"/>
                  </a:ext>
                </a:extLst>
              </a:tr>
              <a:tr h="35928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1" lang="zh-TW" altLang="en-US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kumimoji="1" lang="zh-TW" altLang="en-US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驗證費</a:t>
                      </a:r>
                      <a:endParaRPr kumimoji="1" lang="en-US" altLang="zh-TW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2017057669"/>
                  </a:ext>
                </a:extLst>
              </a:tr>
              <a:tr h="359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7. </a:t>
                      </a:r>
                      <a:r>
                        <a:rPr kumimoji="1" lang="zh-TW" altLang="en-US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無形資產引進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561955559"/>
                  </a:ext>
                </a:extLst>
              </a:tr>
              <a:tr h="359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8. </a:t>
                      </a:r>
                      <a:r>
                        <a:rPr kumimoji="1" lang="zh-TW" altLang="zh-TW" sz="18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行銷推廣業務費</a:t>
                      </a:r>
                      <a:endParaRPr kumimoji="1" lang="zh-TW" altLang="en-US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3971878329"/>
                  </a:ext>
                </a:extLst>
              </a:tr>
              <a:tr h="359284"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zh-TW" altLang="en-US" sz="1800" b="1" u="non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合計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zh-TW" sz="1800" b="1" u="non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b="1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b="1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b="1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2569468021"/>
                  </a:ext>
                </a:extLst>
              </a:tr>
            </a:tbl>
          </a:graphicData>
        </a:graphic>
      </p:graphicFrame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5186650" y="1065774"/>
            <a:ext cx="5099080" cy="1169909"/>
          </a:xfrm>
        </p:spPr>
        <p:txBody>
          <a:bodyPr/>
          <a:lstStyle/>
          <a:p>
            <a:pPr marL="266700" lvl="0" indent="-266700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各級人員薪資編列，依本計畫「會計科目及編列原則</a:t>
            </a:r>
            <a:r>
              <a:rPr lang="zh-TW" altLang="en-US" sz="1800" kern="1200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。</a:t>
            </a:r>
            <a:endParaRPr lang="en-US" altLang="zh-TW" sz="1800" kern="12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  <a:p>
            <a:pPr marL="266700" lvl="0" indent="-266700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≦總經費</a:t>
            </a:r>
            <a:r>
              <a:rPr lang="en-US" altLang="zh-TW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60%</a:t>
            </a:r>
            <a:r>
              <a:rPr lang="zh-TW" altLang="en-US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，待聘≦總人月</a:t>
            </a:r>
            <a:r>
              <a:rPr lang="en-US" altLang="zh-TW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30%</a:t>
            </a:r>
            <a:r>
              <a:rPr lang="zh-TW" altLang="en-US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；薪資包含：月薪、加班費及奬金，並依</a:t>
            </a:r>
            <a:r>
              <a:rPr lang="zh-TW" altLang="zh-TW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實際發放</a:t>
            </a:r>
            <a:r>
              <a:rPr lang="zh-TW" altLang="en-US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。</a:t>
            </a:r>
            <a:endParaRPr lang="en-US" altLang="zh-TW" sz="1800" kern="12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 bwMode="auto">
          <a:xfrm>
            <a:off x="1657350" y="2253051"/>
            <a:ext cx="5783753" cy="3608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66700" lvl="0" indent="-266700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依「國內出差旅費報支要點」覈實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編列。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 bwMode="auto">
          <a:xfrm>
            <a:off x="3254861" y="2631242"/>
            <a:ext cx="4638676" cy="32638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361950" indent="-361950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≦總經費</a:t>
            </a:r>
            <a:r>
              <a:rPr lang="en-US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15%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。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 bwMode="auto">
          <a:xfrm>
            <a:off x="2143122" y="2995038"/>
            <a:ext cx="5783753" cy="3608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66700" indent="-266700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已有、新增、租賃，</a:t>
            </a:r>
            <a:r>
              <a:rPr lang="zh-TW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數量與計畫人數應相當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。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 bwMode="auto">
          <a:xfrm>
            <a:off x="2143123" y="3355874"/>
            <a:ext cx="5783753" cy="3608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66700" lvl="0" indent="-266700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自行維修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≦</a:t>
            </a:r>
            <a:r>
              <a:rPr lang="zh-TW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購入成本</a:t>
            </a:r>
            <a:r>
              <a:rPr lang="en-US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5%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。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 bwMode="auto">
          <a:xfrm>
            <a:off x="6218182" y="3856283"/>
            <a:ext cx="4118940" cy="131144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66700" indent="-266700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總經費≦</a:t>
            </a:r>
            <a:r>
              <a:rPr lang="en-US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60%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，其中技術或智慧財產權購買費不得超過計畫獎勵金之</a:t>
            </a:r>
            <a:r>
              <a:rPr lang="en-US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30%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。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  <a:p>
            <a:pPr marL="266700" indent="-266700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驗證費</a:t>
            </a:r>
            <a:r>
              <a:rPr lang="en-US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:10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萬元以下之檢測分析及認證費用。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  <a:p>
            <a:pPr marL="266700" indent="-266700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應檢附</a:t>
            </a:r>
            <a:r>
              <a:rPr lang="en-US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MOU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、合約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  <a:p>
            <a:pPr marL="266700" indent="-266700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 bwMode="auto">
          <a:xfrm>
            <a:off x="2552698" y="5550081"/>
            <a:ext cx="4638678" cy="3024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66700" indent="-266700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引進費憑證應於計畫執行期間內。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20" name="內容版面配置區 2"/>
          <p:cNvSpPr txBox="1">
            <a:spLocks/>
          </p:cNvSpPr>
          <p:nvPr/>
        </p:nvSpPr>
        <p:spPr bwMode="auto">
          <a:xfrm>
            <a:off x="2552698" y="5931020"/>
            <a:ext cx="8524876" cy="3506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66700" lvl="0" indent="-266700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行銷文宣≦總經費</a:t>
            </a:r>
            <a:r>
              <a:rPr lang="en-US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20%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、贈送樣品≦本科目金額</a:t>
            </a:r>
            <a:r>
              <a:rPr lang="en-US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10%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且單份不逾</a:t>
            </a:r>
            <a:r>
              <a:rPr lang="en-US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500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元。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 bwMode="auto">
          <a:xfrm>
            <a:off x="6017112" y="5169142"/>
            <a:ext cx="4638678" cy="3024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66700" indent="-266700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4" name="矩形: 圓角 3"/>
          <p:cNvSpPr/>
          <p:nvPr/>
        </p:nvSpPr>
        <p:spPr bwMode="auto">
          <a:xfrm>
            <a:off x="7191376" y="2279709"/>
            <a:ext cx="3145746" cy="1354357"/>
          </a:xfrm>
          <a:prstGeom prst="roundRect">
            <a:avLst>
              <a:gd name="adj" fmla="val 8010"/>
            </a:avLst>
          </a:prstGeom>
          <a:ln>
            <a:solidFill>
              <a:srgbClr val="0000FF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000" tIns="10800" rIns="18000" bIns="10800" numCol="1" rtlCol="0" anchor="t" anchorCtr="0" compatLnSpc="1">
            <a:prstTxWarp prst="textNoShape">
              <a:avLst/>
            </a:prstTxWarp>
          </a:bodyPr>
          <a:lstStyle/>
          <a:p>
            <a:pPr marL="266700" lvl="0" indent="-266700" fontAlgn="base">
              <a:lnSpc>
                <a:spcPct val="120000"/>
              </a:lnSpc>
              <a:spcAft>
                <a:spcPct val="0"/>
              </a:spcAft>
              <a:buClr>
                <a:srgbClr val="1B34B1"/>
              </a:buClr>
              <a:buSzPct val="80000"/>
              <a:tabLst>
                <a:tab pos="1074738" algn="l"/>
              </a:tabLst>
            </a:pPr>
            <a:r>
              <a:rPr lang="zh-TW" altLang="en-US" sz="1600" dirty="0">
                <a:ln w="0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編列注意事項：</a:t>
            </a:r>
            <a:endParaRPr lang="en-US" altLang="zh-TW" sz="1600" dirty="0">
              <a:ln w="0"/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6700" lvl="0" indent="-266700" fontAlgn="base">
              <a:lnSpc>
                <a:spcPct val="120000"/>
              </a:lnSpc>
              <a:spcAft>
                <a:spcPct val="0"/>
              </a:spcAft>
              <a:buClr>
                <a:srgbClr val="1B34B1"/>
              </a:buClr>
              <a:buSzPct val="80000"/>
              <a:tabLst>
                <a:tab pos="1074738" algn="l"/>
              </a:tabLst>
            </a:pPr>
            <a:r>
              <a:rPr lang="en-US" altLang="zh-TW" sz="1600" dirty="0">
                <a:ln w="0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sz="1600" dirty="0">
                <a:ln w="0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需有自籌款且不得為</a:t>
            </a:r>
            <a:r>
              <a:rPr lang="en-US" altLang="zh-TW" sz="1600" dirty="0">
                <a:ln w="0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en-US" sz="1600" dirty="0">
                <a:ln w="0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600" dirty="0">
              <a:ln w="0"/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6700" lvl="0" indent="-266700" fontAlgn="base">
              <a:lnSpc>
                <a:spcPct val="120000"/>
              </a:lnSpc>
              <a:spcAft>
                <a:spcPct val="0"/>
              </a:spcAft>
              <a:buClr>
                <a:srgbClr val="1B34B1"/>
              </a:buClr>
              <a:buSzPct val="80000"/>
              <a:tabLst>
                <a:tab pos="1074738" algn="l"/>
              </a:tabLst>
            </a:pPr>
            <a:r>
              <a:rPr lang="en-US" altLang="zh-TW" sz="1600" dirty="0">
                <a:ln w="0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sz="1600" dirty="0">
                <a:ln w="0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各科目編列不含</a:t>
            </a:r>
            <a:r>
              <a:rPr lang="zh-TW" altLang="en-US" sz="1600" u="sng" dirty="0">
                <a:ln w="0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營業稅</a:t>
            </a:r>
            <a:r>
              <a:rPr lang="zh-TW" altLang="en-US" sz="1600" dirty="0">
                <a:ln w="0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1600" u="sng" dirty="0">
                <a:ln w="0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資本支出</a:t>
            </a:r>
            <a:r>
              <a:rPr lang="zh-TW" altLang="en-US" sz="1600" dirty="0">
                <a:ln w="0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600" u="sng" dirty="0">
              <a:ln w="0"/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93039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五、資源投入</a:t>
            </a:r>
            <a:r>
              <a:rPr lang="en-US" altLang="zh-TW" sz="4000" kern="0" dirty="0"/>
              <a:t>-</a:t>
            </a:r>
            <a:r>
              <a:rPr lang="zh-TW" altLang="en-US" sz="4000" kern="0" dirty="0"/>
              <a:t>人力需求</a:t>
            </a:r>
            <a:endParaRPr lang="zh-TW" altLang="en-US" sz="2400" kern="0" dirty="0">
              <a:latin typeface="微軟正黑體" panose="020B0604030504040204" pitchFamily="34" charset="-120"/>
            </a:endParaRP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476250" y="949267"/>
            <a:ext cx="11089178" cy="506411"/>
          </a:xfrm>
        </p:spPr>
        <p:txBody>
          <a:bodyPr/>
          <a:lstStyle/>
          <a:p>
            <a:pPr marL="447675" indent="-447675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2800" b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重點：列出本計畫投入之計畫人員配置（包含外聘顧問）。</a:t>
            </a:r>
            <a:endParaRPr lang="en-US" altLang="zh-TW" sz="2800" b="0" dirty="0">
              <a:solidFill>
                <a:schemeClr val="accent6"/>
              </a:solidFill>
              <a:effectLst/>
              <a:latin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12908"/>
              </p:ext>
            </p:extLst>
          </p:nvPr>
        </p:nvGraphicFramePr>
        <p:xfrm>
          <a:off x="476250" y="1638301"/>
          <a:ext cx="11199326" cy="47434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8625">
                  <a:extLst>
                    <a:ext uri="{9D8B030D-6E8A-4147-A177-3AD203B41FA5}">
                      <a16:colId xmlns:a16="http://schemas.microsoft.com/office/drawing/2014/main" val="1716216115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3502813454"/>
                    </a:ext>
                  </a:extLst>
                </a:gridCol>
                <a:gridCol w="1685925">
                  <a:extLst>
                    <a:ext uri="{9D8B030D-6E8A-4147-A177-3AD203B41FA5}">
                      <a16:colId xmlns:a16="http://schemas.microsoft.com/office/drawing/2014/main" val="3343852702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3082397388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19569172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56899486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val="1817396814"/>
                    </a:ext>
                  </a:extLst>
                </a:gridCol>
                <a:gridCol w="731351">
                  <a:extLst>
                    <a:ext uri="{9D8B030D-6E8A-4147-A177-3AD203B41FA5}">
                      <a16:colId xmlns:a16="http://schemas.microsoft.com/office/drawing/2014/main" val="804128200"/>
                    </a:ext>
                  </a:extLst>
                </a:gridCol>
              </a:tblGrid>
              <a:tr h="7016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姓名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職稱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最高學歷</a:t>
                      </a:r>
                      <a:r>
                        <a:rPr lang="en-US" altLang="zh-TW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系所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現職及主要經歷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本業年資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參與工作項目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投入月數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2176094"/>
                  </a:ext>
                </a:extLst>
              </a:tr>
              <a:tr h="90210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endParaRPr kumimoji="1" lang="zh-TW" alt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zh-TW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○○○</a:t>
                      </a: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計畫主持人</a:t>
                      </a: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現職：</a:t>
                      </a:r>
                      <a:r>
                        <a:rPr kumimoji="1" lang="zh-TW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○○</a:t>
                      </a:r>
                      <a:r>
                        <a:rPr kumimoji="1" lang="zh-TW" altLang="en-US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公司執行長</a:t>
                      </a: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經歷：</a:t>
                      </a:r>
                      <a:r>
                        <a:rPr kumimoji="1" lang="zh-TW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○○</a:t>
                      </a:r>
                      <a:r>
                        <a:rPr kumimoji="1" lang="zh-TW" altLang="en-US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公司自動化工程師</a:t>
                      </a: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團隊整合、發展規劃、水產養殖技術、募資規劃</a:t>
                      </a: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2596627187"/>
                  </a:ext>
                </a:extLst>
              </a:tr>
              <a:tr h="3938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</a:t>
                      </a:r>
                      <a:endParaRPr kumimoji="1" lang="zh-TW" alt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zh-TW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○○○</a:t>
                      </a: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協同計畫主持人</a:t>
                      </a: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154167902"/>
                  </a:ext>
                </a:extLst>
              </a:tr>
              <a:tr h="3938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1" lang="zh-TW" alt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1749308246"/>
                  </a:ext>
                </a:extLst>
              </a:tr>
              <a:tr h="3938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</a:t>
                      </a:r>
                      <a:endParaRPr kumimoji="1" lang="zh-TW" alt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755034713"/>
                  </a:ext>
                </a:extLst>
              </a:tr>
              <a:tr h="3938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</a:t>
                      </a:r>
                      <a:endParaRPr kumimoji="1" lang="zh-TW" alt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3202347604"/>
                  </a:ext>
                </a:extLst>
              </a:tr>
              <a:tr h="3938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</a:t>
                      </a:r>
                      <a:endParaRPr kumimoji="1" lang="zh-TW" alt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1499650135"/>
                  </a:ext>
                </a:extLst>
              </a:tr>
              <a:tr h="3938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7</a:t>
                      </a:r>
                      <a:endParaRPr kumimoji="1" lang="zh-TW" alt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3528140399"/>
                  </a:ext>
                </a:extLst>
              </a:tr>
              <a:tr h="3423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8</a:t>
                      </a:r>
                      <a:endParaRPr kumimoji="1" lang="zh-TW" altLang="en-US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zh-TW" altLang="en-US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待聘</a:t>
                      </a: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3688471725"/>
                  </a:ext>
                </a:extLst>
              </a:tr>
              <a:tr h="434343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zh-TW" altLang="en-US" sz="20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總人月</a:t>
                      </a:r>
                      <a:r>
                        <a:rPr kumimoji="1" lang="en-US" altLang="zh-TW" sz="20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1" lang="zh-TW" altLang="en-US" sz="20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合計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b="1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b="1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b="1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2569468021"/>
                  </a:ext>
                </a:extLst>
              </a:tr>
            </a:tbl>
          </a:graphicData>
        </a:graphic>
      </p:graphicFrame>
      <p:sp>
        <p:nvSpPr>
          <p:cNvPr id="12" name="橢圓 11"/>
          <p:cNvSpPr/>
          <p:nvPr/>
        </p:nvSpPr>
        <p:spPr bwMode="auto">
          <a:xfrm>
            <a:off x="3657599" y="2763336"/>
            <a:ext cx="1724025" cy="1745247"/>
          </a:xfrm>
          <a:prstGeom prst="ellipse">
            <a:avLst/>
          </a:prstGeom>
          <a:ln>
            <a:solidFill>
              <a:schemeClr val="accent6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000" tIns="10800" rIns="18000" bIns="10800" numCol="1" rtlCol="0" anchor="ctr" anchorCtr="0" compatLnSpc="1">
            <a:prstTxWarp prst="textNoShape">
              <a:avLst/>
            </a:prstTxWarp>
          </a:bodyPr>
          <a:lstStyle/>
          <a:p>
            <a:pPr marL="900113" indent="-900113" algn="ctr" fontAlgn="base">
              <a:spcAft>
                <a:spcPct val="0"/>
              </a:spcAft>
              <a:buClr>
                <a:srgbClr val="1B34B1"/>
              </a:buClr>
              <a:buSzPct val="80000"/>
              <a:tabLst>
                <a:tab pos="1074738" algn="l"/>
              </a:tabLst>
            </a:pPr>
            <a:r>
              <a:rPr lang="zh-TW" alt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範例</a:t>
            </a:r>
          </a:p>
        </p:txBody>
      </p:sp>
      <p:sp>
        <p:nvSpPr>
          <p:cNvPr id="13" name="橢圓形圖說文字 12"/>
          <p:cNvSpPr/>
          <p:nvPr/>
        </p:nvSpPr>
        <p:spPr bwMode="auto">
          <a:xfrm>
            <a:off x="7324725" y="3507372"/>
            <a:ext cx="3286125" cy="1883778"/>
          </a:xfrm>
          <a:prstGeom prst="wedgeEllipseCallout">
            <a:avLst>
              <a:gd name="adj1" fmla="val 60058"/>
              <a:gd name="adj2" fmla="val -83198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000" tIns="10800" rIns="18000" bIns="1080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  <a:buClr>
                <a:srgbClr val="1B34B1"/>
              </a:buClr>
              <a:buSzPct val="80000"/>
            </a:pPr>
            <a:r>
              <a:rPr lang="zh-TW" altLang="en-US" sz="2000" b="1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每一執行人員</a:t>
            </a:r>
            <a:r>
              <a:rPr lang="zh-TW" altLang="en-US" sz="2000" b="1" u="sng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同一年度加計</a:t>
            </a:r>
            <a:r>
              <a:rPr lang="zh-TW" altLang="en-US" sz="2000" b="1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其他執行計畫之投入月數，合計不得超過</a:t>
            </a:r>
            <a:r>
              <a:rPr lang="en-US" altLang="zh-TW" sz="2000" b="1" u="sng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2000" b="1" u="sng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人月</a:t>
            </a:r>
            <a:r>
              <a:rPr lang="zh-TW" altLang="en-US" sz="2000" b="1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37020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159409"/>
            <a:ext cx="10363200" cy="643231"/>
          </a:xfrm>
        </p:spPr>
        <p:txBody>
          <a:bodyPr/>
          <a:lstStyle/>
          <a:p>
            <a:r>
              <a:rPr lang="zh-TW" altLang="en-US" dirty="0"/>
              <a:t>附件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8C7C0A-0C9F-4C3A-9B00-081C643FDFF8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95AE4D7E-DCE7-46DC-8D62-7FD8BD117B6E}"/>
              </a:ext>
            </a:extLst>
          </p:cNvPr>
          <p:cNvSpPr txBox="1">
            <a:spLocks/>
          </p:cNvSpPr>
          <p:nvPr/>
        </p:nvSpPr>
        <p:spPr bwMode="auto">
          <a:xfrm>
            <a:off x="476250" y="949267"/>
            <a:ext cx="11089178" cy="117417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itchFamily="2" charset="2"/>
              <a:buNone/>
              <a:defRPr kumimoji="1" sz="2400" b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447675" indent="-447675" algn="just"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u"/>
            </a:pPr>
            <a:r>
              <a:rPr lang="zh-TW" altLang="en-US" sz="2800" kern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曾獲獎項、佐證資料或相關補充文件</a:t>
            </a:r>
            <a:r>
              <a:rPr lang="en-US" altLang="zh-TW" sz="2800" kern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(</a:t>
            </a:r>
            <a:r>
              <a:rPr lang="zh-TW" altLang="en-US" sz="2800" kern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加分項目</a:t>
            </a:r>
            <a:r>
              <a:rPr lang="en-US" altLang="zh-TW" sz="2800" kern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)</a:t>
            </a:r>
          </a:p>
          <a:p>
            <a:pPr marL="447675" indent="-447675" algn="just"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u"/>
            </a:pPr>
            <a:r>
              <a:rPr lang="zh-TW" altLang="en-US" sz="2800" kern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近</a:t>
            </a:r>
            <a:r>
              <a:rPr lang="en-US" altLang="zh-TW" sz="2800" kern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3</a:t>
            </a:r>
            <a:r>
              <a:rPr lang="zh-TW" altLang="en-US" sz="2800" kern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年曾經獲得政府獎補助實績</a:t>
            </a:r>
            <a:r>
              <a:rPr lang="en-US" altLang="zh-TW" sz="2800" kern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(</a:t>
            </a:r>
            <a:r>
              <a:rPr lang="zh-TW" altLang="en-US" sz="2800" kern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年度、計畫名稱、補助金額</a:t>
            </a:r>
            <a:r>
              <a:rPr lang="en-US" altLang="zh-TW" sz="2800" kern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)</a:t>
            </a:r>
          </a:p>
          <a:p>
            <a:pPr marL="447675" indent="-447675" algn="just"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u"/>
            </a:pPr>
            <a:endParaRPr lang="en-US" altLang="zh-TW" sz="2800" kern="0" dirty="0">
              <a:solidFill>
                <a:schemeClr val="accent6"/>
              </a:solidFill>
              <a:effectLst/>
              <a:latin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4244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服務窗口</a:t>
            </a:r>
            <a:endParaRPr lang="zh-TW" altLang="en-US" sz="2400" kern="0" dirty="0">
              <a:latin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68960" y="1231083"/>
            <a:ext cx="10996468" cy="42165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「次世代產業新創淬鍊計畫」</a:t>
            </a:r>
            <a:b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新創驅動高齡驗證獎勵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zh-TW" sz="24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Microsoft JhengHei" pitchFamily="34"/>
              </a:rPr>
              <a:t>諮詢電話：</a:t>
            </a:r>
            <a:r>
              <a:rPr lang="en-US" altLang="zh-TW" sz="24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Microsoft JhengHei" pitchFamily="34"/>
              </a:rPr>
              <a:t>(02)8751-5009</a:t>
            </a:r>
            <a:endParaRPr lang="zh-TW" altLang="zh-TW" sz="2400" b="0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Microsoft JhengHei" pitchFamily="34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TW" sz="2400" b="0" i="0" u="none" strike="noStrike" kern="1200" cap="none" spc="0" baseline="0" dirty="0">
                <a:solidFill>
                  <a:srgbClr val="000000"/>
                </a:solidFill>
                <a:highlight>
                  <a:srgbClr val="00FFFF"/>
                </a:highlight>
                <a:uFillTx/>
                <a:latin typeface="Times New Roman"/>
                <a:ea typeface="Microsoft JhengHei" pitchFamily="34"/>
              </a:rPr>
              <a:t>E-Mail</a:t>
            </a:r>
            <a:r>
              <a:rPr lang="zh-TW" altLang="zh-TW" sz="2400" b="0" i="0" u="none" strike="noStrike" kern="1200" cap="none" spc="0" baseline="0" dirty="0">
                <a:solidFill>
                  <a:srgbClr val="000000"/>
                </a:solidFill>
                <a:highlight>
                  <a:srgbClr val="00FFFF"/>
                </a:highlight>
                <a:uFillTx/>
                <a:latin typeface="Times New Roman"/>
                <a:ea typeface="Microsoft JhengHei" pitchFamily="34"/>
              </a:rPr>
              <a:t>：</a:t>
            </a:r>
            <a:r>
              <a:rPr lang="en-US" altLang="zh-TW" sz="2400" dirty="0">
                <a:solidFill>
                  <a:srgbClr val="000000"/>
                </a:solidFill>
                <a:highlight>
                  <a:srgbClr val="00FFFF"/>
                </a:highlight>
                <a:latin typeface="Times New Roman"/>
                <a:ea typeface="Microsoft JhengHei" pitchFamily="34"/>
              </a:rPr>
              <a:t>lauraliao97@itri.org.tw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zh-TW" sz="2400" dirty="0">
                <a:ea typeface="Microsoft JhengHei" panose="020B0604030504040204" pitchFamily="34" charset="-120"/>
              </a:rPr>
              <a:t>網址： </a:t>
            </a:r>
            <a:r>
              <a:rPr lang="en-US" altLang="zh-TW" sz="2400" dirty="0">
                <a:hlinkClick r:id="rId2"/>
              </a:rPr>
              <a:t>https://taccplus-subsidy.com/</a:t>
            </a:r>
            <a:r>
              <a:rPr lang="en-US" altLang="zh-TW" sz="2400" u="sng" dirty="0">
                <a:ea typeface="Microsoft JhengHei" panose="020B0604030504040204" pitchFamily="34" charset="-120"/>
              </a:rPr>
              <a:t> </a:t>
            </a:r>
            <a:endParaRPr lang="zh-TW" altLang="zh-TW" sz="2400" dirty="0">
              <a:ea typeface="Microsoft JhengHei" panose="020B0604030504040204" pitchFamily="34" charset="-120"/>
            </a:endParaRPr>
          </a:p>
          <a:p>
            <a:pPr algn="ctr" font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TW" sz="2400" dirty="0">
                <a:ea typeface="Microsoft JhengHei" panose="020B0604030504040204" pitchFamily="34" charset="-120"/>
              </a:rPr>
              <a:t>(</a:t>
            </a:r>
            <a:r>
              <a:rPr lang="zh-TW" altLang="zh-TW" sz="2400" dirty="0">
                <a:ea typeface="Microsoft JhengHei" panose="020B0604030504040204" pitchFamily="34" charset="-120"/>
              </a:rPr>
              <a:t>申請須知內容若有變動，請以計畫網頁公告為主</a:t>
            </a:r>
            <a:r>
              <a:rPr lang="en-US" altLang="zh-TW" sz="2400" dirty="0">
                <a:ea typeface="Microsoft JhengHei" panose="020B0604030504040204" pitchFamily="34" charset="-120"/>
              </a:rPr>
              <a:t>)</a:t>
            </a:r>
            <a:endParaRPr lang="zh-TW" altLang="zh-TW" sz="2400" dirty="0"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74058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4754" y="120271"/>
            <a:ext cx="7222491" cy="559572"/>
          </a:xfrm>
        </p:spPr>
        <p:txBody>
          <a:bodyPr/>
          <a:lstStyle/>
          <a:p>
            <a:r>
              <a:rPr lang="zh-TW" altLang="en-US" sz="4000" dirty="0"/>
              <a:t>簡報重點掌握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zh-TW" altLang="en-US">
              <a:solidFill>
                <a:prstClr val="black"/>
              </a:solidFill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919865" y="1377699"/>
            <a:ext cx="3391724" cy="4824934"/>
            <a:chOff x="919865" y="1377699"/>
            <a:chExt cx="3391724" cy="4824934"/>
          </a:xfrm>
        </p:grpSpPr>
        <p:sp>
          <p:nvSpPr>
            <p:cNvPr id="15" name="Rectangle 4"/>
            <p:cNvSpPr>
              <a:spLocks noChangeArrowheads="1"/>
            </p:cNvSpPr>
            <p:nvPr/>
          </p:nvSpPr>
          <p:spPr bwMode="gray">
            <a:xfrm>
              <a:off x="919865" y="1377699"/>
              <a:ext cx="2836100" cy="3984875"/>
            </a:xfrm>
            <a:prstGeom prst="rect">
              <a:avLst/>
            </a:prstGeom>
            <a:solidFill>
              <a:srgbClr val="FFFFFF">
                <a:alpha val="10196"/>
              </a:srgbClr>
            </a:solidFill>
            <a:ln w="9525" algn="ctr">
              <a:solidFill>
                <a:srgbClr val="5F5F5F">
                  <a:alpha val="89803"/>
                </a:srgbClr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grpSp>
          <p:nvGrpSpPr>
            <p:cNvPr id="16" name="Group 5"/>
            <p:cNvGrpSpPr>
              <a:grpSpLocks/>
            </p:cNvGrpSpPr>
            <p:nvPr/>
          </p:nvGrpSpPr>
          <p:grpSpPr bwMode="auto">
            <a:xfrm>
              <a:off x="1336485" y="2009974"/>
              <a:ext cx="2324229" cy="2409825"/>
              <a:chOff x="193" y="1350"/>
              <a:chExt cx="1310" cy="1780"/>
            </a:xfrm>
          </p:grpSpPr>
          <p:sp>
            <p:nvSpPr>
              <p:cNvPr id="17" name="Freeform 6"/>
              <p:cNvSpPr>
                <a:spLocks/>
              </p:cNvSpPr>
              <p:nvPr/>
            </p:nvSpPr>
            <p:spPr bwMode="gray">
              <a:xfrm flipV="1">
                <a:off x="193" y="1350"/>
                <a:ext cx="1310" cy="749"/>
              </a:xfrm>
              <a:custGeom>
                <a:avLst/>
                <a:gdLst>
                  <a:gd name="T0" fmla="*/ 1530 w 1210"/>
                  <a:gd name="T1" fmla="*/ 344864 h 97"/>
                  <a:gd name="T2" fmla="*/ 1662 w 1210"/>
                  <a:gd name="T3" fmla="*/ 0 h 97"/>
                  <a:gd name="T4" fmla="*/ 133 w 1210"/>
                  <a:gd name="T5" fmla="*/ 0 h 97"/>
                  <a:gd name="T6" fmla="*/ 0 w 1210"/>
                  <a:gd name="T7" fmla="*/ 344864 h 97"/>
                  <a:gd name="T8" fmla="*/ 1530 w 1210"/>
                  <a:gd name="T9" fmla="*/ 344864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0"/>
                  <a:gd name="T16" fmla="*/ 0 h 97"/>
                  <a:gd name="T17" fmla="*/ 1210 w 1210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0" h="97">
                    <a:moveTo>
                      <a:pt x="1113" y="97"/>
                    </a:moveTo>
                    <a:lnTo>
                      <a:pt x="1210" y="0"/>
                    </a:lnTo>
                    <a:lnTo>
                      <a:pt x="97" y="0"/>
                    </a:lnTo>
                    <a:lnTo>
                      <a:pt x="0" y="97"/>
                    </a:lnTo>
                    <a:lnTo>
                      <a:pt x="1113" y="9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0C0C0"/>
                  </a:gs>
                  <a:gs pos="100000">
                    <a:srgbClr val="878787"/>
                  </a:gs>
                </a:gsLst>
                <a:lin ang="5400000" scaled="1"/>
              </a:gra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8" name="Freeform 7"/>
              <p:cNvSpPr>
                <a:spLocks/>
              </p:cNvSpPr>
              <p:nvPr/>
            </p:nvSpPr>
            <p:spPr bwMode="gray">
              <a:xfrm>
                <a:off x="196" y="2381"/>
                <a:ext cx="1307" cy="749"/>
              </a:xfrm>
              <a:custGeom>
                <a:avLst/>
                <a:gdLst>
                  <a:gd name="T0" fmla="*/ 1514 w 1210"/>
                  <a:gd name="T1" fmla="*/ 344864 h 97"/>
                  <a:gd name="T2" fmla="*/ 1647 w 1210"/>
                  <a:gd name="T3" fmla="*/ 0 h 97"/>
                  <a:gd name="T4" fmla="*/ 132 w 1210"/>
                  <a:gd name="T5" fmla="*/ 0 h 97"/>
                  <a:gd name="T6" fmla="*/ 0 w 1210"/>
                  <a:gd name="T7" fmla="*/ 344864 h 97"/>
                  <a:gd name="T8" fmla="*/ 1514 w 1210"/>
                  <a:gd name="T9" fmla="*/ 344864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0"/>
                  <a:gd name="T16" fmla="*/ 0 h 97"/>
                  <a:gd name="T17" fmla="*/ 1210 w 1210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0" h="97">
                    <a:moveTo>
                      <a:pt x="1113" y="97"/>
                    </a:moveTo>
                    <a:lnTo>
                      <a:pt x="1210" y="0"/>
                    </a:lnTo>
                    <a:lnTo>
                      <a:pt x="97" y="0"/>
                    </a:lnTo>
                    <a:lnTo>
                      <a:pt x="0" y="97"/>
                    </a:lnTo>
                    <a:lnTo>
                      <a:pt x="1113" y="9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0C0C0"/>
                  </a:gs>
                  <a:gs pos="100000">
                    <a:srgbClr val="858585"/>
                  </a:gs>
                </a:gsLst>
                <a:lin ang="5400000" scaled="1"/>
              </a:gra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9" name="AutoShape 8"/>
            <p:cNvSpPr>
              <a:spLocks noChangeArrowheads="1"/>
            </p:cNvSpPr>
            <p:nvPr/>
          </p:nvSpPr>
          <p:spPr bwMode="gray">
            <a:xfrm>
              <a:off x="919865" y="2798961"/>
              <a:ext cx="3391724" cy="812800"/>
            </a:xfrm>
            <a:prstGeom prst="rightArrow">
              <a:avLst>
                <a:gd name="adj1" fmla="val 54000"/>
                <a:gd name="adj2" fmla="val 68618"/>
              </a:avLst>
            </a:prstGeom>
            <a:gradFill rotWithShape="1">
              <a:gsLst>
                <a:gs pos="0">
                  <a:srgbClr val="6A5919"/>
                </a:gs>
                <a:gs pos="100000">
                  <a:srgbClr val="E5C037"/>
                </a:gs>
              </a:gsLst>
              <a:lin ang="0" scaled="1"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9"/>
            <p:cNvSpPr>
              <a:spLocks noChangeArrowheads="1"/>
            </p:cNvSpPr>
            <p:nvPr/>
          </p:nvSpPr>
          <p:spPr bwMode="gray">
            <a:xfrm>
              <a:off x="1052362" y="1994096"/>
              <a:ext cx="2463890" cy="419459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42353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1" name="Rectangle 15"/>
            <p:cNvSpPr>
              <a:spLocks noChangeArrowheads="1"/>
            </p:cNvSpPr>
            <p:nvPr/>
          </p:nvSpPr>
          <p:spPr bwMode="gray">
            <a:xfrm>
              <a:off x="1124623" y="1484883"/>
              <a:ext cx="2374166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2400" b="1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簡報內容</a:t>
              </a:r>
              <a:endParaRPr lang="en-US" altLang="zh-CN" sz="2400" b="1" dirty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2" name="Text Box 17"/>
            <p:cNvSpPr txBox="1">
              <a:spLocks noChangeArrowheads="1"/>
            </p:cNvSpPr>
            <p:nvPr/>
          </p:nvSpPr>
          <p:spPr bwMode="gray">
            <a:xfrm>
              <a:off x="1052361" y="2063038"/>
              <a:ext cx="2383603" cy="4139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buClr>
                  <a:schemeClr val="bg1"/>
                </a:buClr>
              </a:pPr>
              <a:r>
                <a:rPr lang="zh-TW" altLang="en-US" sz="1600" b="1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清楚、明確與具體</a:t>
              </a:r>
              <a:endParaRPr lang="en-US" altLang="zh-TW" sz="16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 algn="just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以</a:t>
              </a:r>
              <a:r>
                <a:rPr lang="zh-TW" altLang="en-US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文字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、</a:t>
              </a:r>
              <a:r>
                <a:rPr lang="zh-TW" altLang="en-US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數字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或</a:t>
              </a:r>
              <a:r>
                <a:rPr lang="zh-TW" altLang="en-US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圖表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方式呈現。</a:t>
              </a:r>
              <a:endParaRPr lang="en-US" altLang="zh-CN" sz="14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lnSpc>
                  <a:spcPts val="1000"/>
                </a:lnSpc>
                <a:spcBef>
                  <a:spcPct val="50000"/>
                </a:spcBef>
                <a:buClr>
                  <a:schemeClr val="bg1"/>
                </a:buClr>
              </a:pPr>
              <a:endParaRPr lang="en-US" altLang="zh-TW" sz="16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lnSpc>
                  <a:spcPts val="1000"/>
                </a:lnSpc>
                <a:spcBef>
                  <a:spcPct val="50000"/>
                </a:spcBef>
                <a:buClr>
                  <a:schemeClr val="bg1"/>
                </a:buClr>
              </a:pPr>
              <a:r>
                <a:rPr lang="zh-TW" altLang="en-US" sz="1600" b="1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實施方法及步驟</a:t>
              </a:r>
              <a:endParaRPr lang="en-US" altLang="zh-TW" sz="16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 algn="just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高齡產業共創</a:t>
              </a:r>
              <a:r>
                <a:rPr lang="en-US" altLang="zh-TW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POS(</a:t>
              </a:r>
              <a:r>
                <a:rPr lang="zh-TW" altLang="en-US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服務驗證</a:t>
              </a:r>
              <a:r>
                <a:rPr lang="en-US" altLang="zh-TW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)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與</a:t>
              </a:r>
              <a:r>
                <a:rPr lang="en-US" altLang="zh-TW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POB(</a:t>
              </a:r>
              <a:r>
                <a:rPr lang="zh-TW" altLang="en-US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商業模式驗證</a:t>
              </a:r>
              <a:r>
                <a:rPr lang="en-US" altLang="zh-TW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)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規劃，進行產品功能測試</a:t>
              </a:r>
              <a:r>
                <a:rPr lang="en-US" altLang="zh-TW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驗證，並針對關鍵客戶共同規劃</a:t>
              </a:r>
              <a:r>
                <a:rPr lang="en-US" altLang="zh-TW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實踐產品服務模式建置及驗證</a:t>
              </a:r>
              <a:endParaRPr lang="en-US" altLang="zh-TW" sz="14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endParaRPr lang="en-US" altLang="zh-TW" sz="14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itchFamily="34" charset="0"/>
              </a:endParaRPr>
            </a:p>
            <a:p>
              <a:pPr algn="ctr">
                <a:lnSpc>
                  <a:spcPts val="1000"/>
                </a:lnSpc>
                <a:spcBef>
                  <a:spcPct val="50000"/>
                </a:spcBef>
                <a:buClr>
                  <a:schemeClr val="bg1"/>
                </a:buClr>
              </a:pPr>
              <a:r>
                <a:rPr lang="zh-TW" altLang="en-US" sz="1600" b="1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計畫效益與產業鍵結</a:t>
              </a:r>
              <a:endParaRPr lang="en-US" altLang="zh-TW" sz="16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 algn="just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產品、技術與商業模式於市場上</a:t>
              </a:r>
              <a:r>
                <a:rPr lang="zh-TW" altLang="en-US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應用優勢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en-US" altLang="zh-TW" sz="14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31" name="群組 30"/>
          <p:cNvGrpSpPr/>
          <p:nvPr/>
        </p:nvGrpSpPr>
        <p:grpSpPr>
          <a:xfrm>
            <a:off x="4299896" y="3597426"/>
            <a:ext cx="3725011" cy="2895545"/>
            <a:chOff x="4299896" y="3597426"/>
            <a:chExt cx="3725011" cy="2895545"/>
          </a:xfrm>
        </p:grpSpPr>
        <p:sp>
          <p:nvSpPr>
            <p:cNvPr id="33" name="Rectangle 10"/>
            <p:cNvSpPr>
              <a:spLocks noChangeArrowheads="1"/>
            </p:cNvSpPr>
            <p:nvPr/>
          </p:nvSpPr>
          <p:spPr bwMode="gray">
            <a:xfrm rot="5400000">
              <a:off x="4991459" y="3399646"/>
              <a:ext cx="2341885" cy="3725011"/>
            </a:xfrm>
            <a:prstGeom prst="rect">
              <a:avLst/>
            </a:prstGeom>
            <a:solidFill>
              <a:srgbClr val="F8F8F8">
                <a:alpha val="10196"/>
              </a:srgbClr>
            </a:solidFill>
            <a:ln w="9525" algn="ctr">
              <a:solidFill>
                <a:srgbClr val="5F5F5F">
                  <a:alpha val="89803"/>
                </a:srgbClr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grpSp>
          <p:nvGrpSpPr>
            <p:cNvPr id="34" name="Group 11"/>
            <p:cNvGrpSpPr>
              <a:grpSpLocks/>
            </p:cNvGrpSpPr>
            <p:nvPr/>
          </p:nvGrpSpPr>
          <p:grpSpPr bwMode="auto">
            <a:xfrm rot="5400000">
              <a:off x="5171365" y="3658287"/>
              <a:ext cx="1970484" cy="3090325"/>
              <a:chOff x="4267" y="1389"/>
              <a:chExt cx="1344" cy="1774"/>
            </a:xfrm>
          </p:grpSpPr>
          <p:sp>
            <p:nvSpPr>
              <p:cNvPr id="35" name="Freeform 12"/>
              <p:cNvSpPr>
                <a:spLocks/>
              </p:cNvSpPr>
              <p:nvPr/>
            </p:nvSpPr>
            <p:spPr bwMode="gray">
              <a:xfrm flipH="1" flipV="1">
                <a:off x="4267" y="1389"/>
                <a:ext cx="1344" cy="747"/>
              </a:xfrm>
              <a:custGeom>
                <a:avLst/>
                <a:gdLst>
                  <a:gd name="T0" fmla="*/ 1694 w 1210"/>
                  <a:gd name="T1" fmla="*/ 341186 h 97"/>
                  <a:gd name="T2" fmla="*/ 1842 w 1210"/>
                  <a:gd name="T3" fmla="*/ 0 h 97"/>
                  <a:gd name="T4" fmla="*/ 148 w 1210"/>
                  <a:gd name="T5" fmla="*/ 0 h 97"/>
                  <a:gd name="T6" fmla="*/ 0 w 1210"/>
                  <a:gd name="T7" fmla="*/ 341186 h 97"/>
                  <a:gd name="T8" fmla="*/ 1694 w 1210"/>
                  <a:gd name="T9" fmla="*/ 341186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0"/>
                  <a:gd name="T16" fmla="*/ 0 h 97"/>
                  <a:gd name="T17" fmla="*/ 1210 w 1210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0" h="97">
                    <a:moveTo>
                      <a:pt x="1113" y="97"/>
                    </a:moveTo>
                    <a:lnTo>
                      <a:pt x="1210" y="0"/>
                    </a:lnTo>
                    <a:lnTo>
                      <a:pt x="97" y="0"/>
                    </a:lnTo>
                    <a:lnTo>
                      <a:pt x="0" y="97"/>
                    </a:lnTo>
                    <a:lnTo>
                      <a:pt x="1113" y="9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848484"/>
                  </a:gs>
                </a:gsLst>
                <a:lin ang="5400000" scaled="1"/>
              </a:gra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6" name="Freeform 13"/>
              <p:cNvSpPr>
                <a:spLocks/>
              </p:cNvSpPr>
              <p:nvPr/>
            </p:nvSpPr>
            <p:spPr bwMode="gray">
              <a:xfrm flipH="1">
                <a:off x="4267" y="2416"/>
                <a:ext cx="1329" cy="747"/>
              </a:xfrm>
              <a:custGeom>
                <a:avLst/>
                <a:gdLst>
                  <a:gd name="T0" fmla="*/ 1619 w 1210"/>
                  <a:gd name="T1" fmla="*/ 341186 h 97"/>
                  <a:gd name="T2" fmla="*/ 1762 w 1210"/>
                  <a:gd name="T3" fmla="*/ 0 h 97"/>
                  <a:gd name="T4" fmla="*/ 143 w 1210"/>
                  <a:gd name="T5" fmla="*/ 0 h 97"/>
                  <a:gd name="T6" fmla="*/ 0 w 1210"/>
                  <a:gd name="T7" fmla="*/ 341186 h 97"/>
                  <a:gd name="T8" fmla="*/ 1619 w 1210"/>
                  <a:gd name="T9" fmla="*/ 341186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0"/>
                  <a:gd name="T16" fmla="*/ 0 h 97"/>
                  <a:gd name="T17" fmla="*/ 1210 w 1210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0" h="97">
                    <a:moveTo>
                      <a:pt x="1113" y="97"/>
                    </a:moveTo>
                    <a:lnTo>
                      <a:pt x="1210" y="0"/>
                    </a:lnTo>
                    <a:lnTo>
                      <a:pt x="97" y="0"/>
                    </a:lnTo>
                    <a:lnTo>
                      <a:pt x="0" y="97"/>
                    </a:lnTo>
                    <a:lnTo>
                      <a:pt x="1113" y="9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848484"/>
                  </a:gs>
                </a:gsLst>
                <a:lin ang="5400000" scaled="1"/>
              </a:gra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7" name="AutoShape 14"/>
            <p:cNvSpPr>
              <a:spLocks noChangeArrowheads="1"/>
            </p:cNvSpPr>
            <p:nvPr/>
          </p:nvSpPr>
          <p:spPr bwMode="gray">
            <a:xfrm rot="5400000" flipH="1">
              <a:off x="4682253" y="4613580"/>
              <a:ext cx="2895545" cy="863237"/>
            </a:xfrm>
            <a:prstGeom prst="rightArrow">
              <a:avLst>
                <a:gd name="adj1" fmla="val 62213"/>
                <a:gd name="adj2" fmla="val 69425"/>
              </a:avLst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8" name="Rectangle 18"/>
            <p:cNvSpPr>
              <a:spLocks noChangeArrowheads="1"/>
            </p:cNvSpPr>
            <p:nvPr/>
          </p:nvSpPr>
          <p:spPr bwMode="gray">
            <a:xfrm rot="5400000">
              <a:off x="5187098" y="3685144"/>
              <a:ext cx="1980801" cy="3323151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3333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4515923" y="4550873"/>
              <a:ext cx="3323151" cy="16773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2400" b="1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會議規則</a:t>
              </a:r>
              <a:endParaRPr lang="en-US" altLang="zh-CN" sz="2400" b="1" dirty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TW" altLang="en-US" sz="1600" b="1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簡報</a:t>
              </a:r>
              <a:r>
                <a:rPr lang="zh-TW" altLang="en-US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：</a:t>
              </a:r>
              <a:r>
                <a:rPr lang="en-US" altLang="zh-TW" sz="1600" b="1" u="sng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15</a:t>
              </a:r>
              <a:r>
                <a:rPr lang="zh-TW" altLang="en-US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分鐘／</a:t>
              </a:r>
              <a:r>
                <a:rPr lang="zh-TW" altLang="en-US" sz="1600" b="1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問答</a:t>
              </a:r>
              <a:r>
                <a:rPr lang="zh-TW" altLang="en-US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：</a:t>
              </a:r>
              <a:r>
                <a:rPr lang="en-US" altLang="zh-TW" sz="1600" b="1" u="sng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15</a:t>
              </a:r>
              <a:r>
                <a:rPr lang="zh-TW" altLang="en-US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分鐘。</a:t>
              </a:r>
              <a:endParaRPr lang="en-US" altLang="zh-TW" sz="1600" dirty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HK" altLang="zh-TW" sz="1600" b="1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報到</a:t>
              </a:r>
              <a:r>
                <a:rPr lang="zh-TW" altLang="en-US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：</a:t>
              </a:r>
              <a:r>
                <a:rPr lang="zh-HK" altLang="zh-TW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會議</a:t>
              </a:r>
              <a:r>
                <a:rPr lang="zh-HK" altLang="zh-TW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前</a:t>
              </a:r>
              <a:r>
                <a:rPr lang="en-US" altLang="zh-TW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20 </a:t>
              </a:r>
              <a:r>
                <a:rPr lang="zh-HK" altLang="zh-TW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分鐘</a:t>
              </a:r>
              <a:r>
                <a:rPr lang="zh-TW" altLang="en-US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。</a:t>
              </a:r>
              <a:endParaRPr lang="en-US" altLang="zh-TW" sz="1600" dirty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TW" altLang="en-US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未出席或</a:t>
              </a:r>
              <a:r>
                <a:rPr lang="zh-HK" altLang="zh-TW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逾時經</a:t>
              </a:r>
              <a:r>
                <a:rPr lang="zh-HK" altLang="zh-TW" sz="1600" b="1" u="sng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唱名</a:t>
              </a:r>
              <a:r>
                <a:rPr lang="en-US" altLang="zh-TW" sz="1600" b="1" u="sng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lang="zh-HK" altLang="zh-TW" sz="1600" b="1" u="sng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次</a:t>
              </a:r>
              <a:r>
                <a:rPr lang="zh-HK" altLang="zh-TW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未獲回應，視同放棄</a:t>
              </a:r>
              <a:r>
                <a:rPr lang="zh-TW" altLang="en-US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。</a:t>
              </a:r>
            </a:p>
          </p:txBody>
        </p:sp>
      </p:grpSp>
      <p:grpSp>
        <p:nvGrpSpPr>
          <p:cNvPr id="30" name="群組 29"/>
          <p:cNvGrpSpPr/>
          <p:nvPr/>
        </p:nvGrpSpPr>
        <p:grpSpPr>
          <a:xfrm>
            <a:off x="4611445" y="1546957"/>
            <a:ext cx="2907034" cy="1993292"/>
            <a:chOff x="4611445" y="1546957"/>
            <a:chExt cx="2907034" cy="1993292"/>
          </a:xfrm>
        </p:grpSpPr>
        <p:grpSp>
          <p:nvGrpSpPr>
            <p:cNvPr id="6" name="群組 5"/>
            <p:cNvGrpSpPr/>
            <p:nvPr/>
          </p:nvGrpSpPr>
          <p:grpSpPr>
            <a:xfrm>
              <a:off x="4611445" y="1851273"/>
              <a:ext cx="2907034" cy="1688976"/>
              <a:chOff x="3131840" y="1956048"/>
              <a:chExt cx="2907034" cy="1688976"/>
            </a:xfrm>
          </p:grpSpPr>
          <p:grpSp>
            <p:nvGrpSpPr>
              <p:cNvPr id="7" name="Group 3"/>
              <p:cNvGrpSpPr>
                <a:grpSpLocks/>
              </p:cNvGrpSpPr>
              <p:nvPr/>
            </p:nvGrpSpPr>
            <p:grpSpPr bwMode="auto">
              <a:xfrm>
                <a:off x="3173368" y="2066920"/>
                <a:ext cx="2865505" cy="1578104"/>
                <a:chOff x="1443" y="1680"/>
                <a:chExt cx="2706" cy="1854"/>
              </a:xfrm>
            </p:grpSpPr>
            <p:sp>
              <p:nvSpPr>
                <p:cNvPr id="12" name="Freeform 4"/>
                <p:cNvSpPr>
                  <a:spLocks/>
                </p:cNvSpPr>
                <p:nvPr/>
              </p:nvSpPr>
              <p:spPr bwMode="gray">
                <a:xfrm>
                  <a:off x="1851" y="2634"/>
                  <a:ext cx="2298" cy="900"/>
                </a:xfrm>
                <a:custGeom>
                  <a:avLst/>
                  <a:gdLst>
                    <a:gd name="T0" fmla="*/ 531 w 2298"/>
                    <a:gd name="T1" fmla="*/ 361 h 900"/>
                    <a:gd name="T2" fmla="*/ 999 w 2298"/>
                    <a:gd name="T3" fmla="*/ 406 h 900"/>
                    <a:gd name="T4" fmla="*/ 1547 w 2298"/>
                    <a:gd name="T5" fmla="*/ 188 h 900"/>
                    <a:gd name="T6" fmla="*/ 1325 w 2298"/>
                    <a:gd name="T7" fmla="*/ 131 h 900"/>
                    <a:gd name="T8" fmla="*/ 2005 w 2298"/>
                    <a:gd name="T9" fmla="*/ 0 h 900"/>
                    <a:gd name="T10" fmla="*/ 2298 w 2298"/>
                    <a:gd name="T11" fmla="*/ 425 h 900"/>
                    <a:gd name="T12" fmla="*/ 2054 w 2298"/>
                    <a:gd name="T13" fmla="*/ 340 h 900"/>
                    <a:gd name="T14" fmla="*/ 1120 w 2298"/>
                    <a:gd name="T15" fmla="*/ 816 h 900"/>
                    <a:gd name="T16" fmla="*/ 0 w 2298"/>
                    <a:gd name="T17" fmla="*/ 608 h 900"/>
                    <a:gd name="T18" fmla="*/ 401 w 2298"/>
                    <a:gd name="T19" fmla="*/ 633 h 900"/>
                    <a:gd name="T20" fmla="*/ 531 w 2298"/>
                    <a:gd name="T21" fmla="*/ 361 h 90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98"/>
                    <a:gd name="T34" fmla="*/ 0 h 900"/>
                    <a:gd name="T35" fmla="*/ 2298 w 2298"/>
                    <a:gd name="T36" fmla="*/ 900 h 900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98" h="900">
                      <a:moveTo>
                        <a:pt x="531" y="361"/>
                      </a:moveTo>
                      <a:cubicBezTo>
                        <a:pt x="623" y="386"/>
                        <a:pt x="670" y="427"/>
                        <a:pt x="999" y="406"/>
                      </a:cubicBezTo>
                      <a:cubicBezTo>
                        <a:pt x="1329" y="385"/>
                        <a:pt x="1493" y="233"/>
                        <a:pt x="1547" y="188"/>
                      </a:cubicBezTo>
                      <a:lnTo>
                        <a:pt x="1325" y="131"/>
                      </a:lnTo>
                      <a:lnTo>
                        <a:pt x="2005" y="0"/>
                      </a:lnTo>
                      <a:lnTo>
                        <a:pt x="2298" y="425"/>
                      </a:lnTo>
                      <a:lnTo>
                        <a:pt x="2054" y="340"/>
                      </a:lnTo>
                      <a:cubicBezTo>
                        <a:pt x="1934" y="456"/>
                        <a:pt x="1774" y="732"/>
                        <a:pt x="1120" y="816"/>
                      </a:cubicBezTo>
                      <a:cubicBezTo>
                        <a:pt x="466" y="900"/>
                        <a:pt x="119" y="633"/>
                        <a:pt x="0" y="608"/>
                      </a:cubicBezTo>
                      <a:lnTo>
                        <a:pt x="401" y="633"/>
                      </a:lnTo>
                      <a:lnTo>
                        <a:pt x="531" y="361"/>
                      </a:lnTo>
                      <a:close/>
                    </a:path>
                  </a:pathLst>
                </a:custGeom>
                <a:solidFill>
                  <a:srgbClr val="C0C0C0">
                    <a:alpha val="58038"/>
                  </a:srgb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3" name="Freeform 5"/>
                <p:cNvSpPr>
                  <a:spLocks/>
                </p:cNvSpPr>
                <p:nvPr/>
              </p:nvSpPr>
              <p:spPr bwMode="gray">
                <a:xfrm>
                  <a:off x="2281" y="1680"/>
                  <a:ext cx="1863" cy="1144"/>
                </a:xfrm>
                <a:custGeom>
                  <a:avLst/>
                  <a:gdLst>
                    <a:gd name="T0" fmla="*/ 474 w 1863"/>
                    <a:gd name="T1" fmla="*/ 211 h 1144"/>
                    <a:gd name="T2" fmla="*/ 463 w 1863"/>
                    <a:gd name="T3" fmla="*/ 0 h 1144"/>
                    <a:gd name="T4" fmla="*/ 0 w 1863"/>
                    <a:gd name="T5" fmla="*/ 404 h 1144"/>
                    <a:gd name="T6" fmla="*/ 498 w 1863"/>
                    <a:gd name="T7" fmla="*/ 815 h 1144"/>
                    <a:gd name="T8" fmla="*/ 490 w 1863"/>
                    <a:gd name="T9" fmla="*/ 580 h 1144"/>
                    <a:gd name="T10" fmla="*/ 1020 w 1863"/>
                    <a:gd name="T11" fmla="*/ 663 h 1144"/>
                    <a:gd name="T12" fmla="*/ 1200 w 1863"/>
                    <a:gd name="T13" fmla="*/ 982 h 1144"/>
                    <a:gd name="T14" fmla="*/ 1608 w 1863"/>
                    <a:gd name="T15" fmla="*/ 911 h 1144"/>
                    <a:gd name="T16" fmla="*/ 1762 w 1863"/>
                    <a:gd name="T17" fmla="*/ 1144 h 1144"/>
                    <a:gd name="T18" fmla="*/ 1739 w 1863"/>
                    <a:gd name="T19" fmla="*/ 701 h 1144"/>
                    <a:gd name="T20" fmla="*/ 1196 w 1863"/>
                    <a:gd name="T21" fmla="*/ 296 h 1144"/>
                    <a:gd name="T22" fmla="*/ 474 w 1863"/>
                    <a:gd name="T23" fmla="*/ 211 h 114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863"/>
                    <a:gd name="T37" fmla="*/ 0 h 1144"/>
                    <a:gd name="T38" fmla="*/ 1863 w 1863"/>
                    <a:gd name="T39" fmla="*/ 1144 h 114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863" h="1144">
                      <a:moveTo>
                        <a:pt x="474" y="211"/>
                      </a:moveTo>
                      <a:lnTo>
                        <a:pt x="463" y="0"/>
                      </a:lnTo>
                      <a:lnTo>
                        <a:pt x="0" y="404"/>
                      </a:lnTo>
                      <a:lnTo>
                        <a:pt x="498" y="815"/>
                      </a:lnTo>
                      <a:lnTo>
                        <a:pt x="490" y="580"/>
                      </a:lnTo>
                      <a:cubicBezTo>
                        <a:pt x="577" y="555"/>
                        <a:pt x="902" y="596"/>
                        <a:pt x="1020" y="663"/>
                      </a:cubicBezTo>
                      <a:cubicBezTo>
                        <a:pt x="1239" y="776"/>
                        <a:pt x="1189" y="964"/>
                        <a:pt x="1200" y="982"/>
                      </a:cubicBezTo>
                      <a:lnTo>
                        <a:pt x="1608" y="911"/>
                      </a:lnTo>
                      <a:lnTo>
                        <a:pt x="1762" y="1144"/>
                      </a:lnTo>
                      <a:cubicBezTo>
                        <a:pt x="1783" y="1109"/>
                        <a:pt x="1863" y="914"/>
                        <a:pt x="1739" y="701"/>
                      </a:cubicBezTo>
                      <a:cubicBezTo>
                        <a:pt x="1615" y="488"/>
                        <a:pt x="1492" y="406"/>
                        <a:pt x="1196" y="296"/>
                      </a:cubicBezTo>
                      <a:cubicBezTo>
                        <a:pt x="900" y="186"/>
                        <a:pt x="474" y="211"/>
                        <a:pt x="474" y="211"/>
                      </a:cubicBezTo>
                      <a:close/>
                    </a:path>
                  </a:pathLst>
                </a:custGeom>
                <a:solidFill>
                  <a:srgbClr val="C0C0C0">
                    <a:alpha val="58038"/>
                  </a:srgb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" name="Freeform 6"/>
                <p:cNvSpPr>
                  <a:spLocks/>
                </p:cNvSpPr>
                <p:nvPr/>
              </p:nvSpPr>
              <p:spPr bwMode="gray">
                <a:xfrm>
                  <a:off x="1443" y="1934"/>
                  <a:ext cx="1018" cy="1289"/>
                </a:xfrm>
                <a:custGeom>
                  <a:avLst/>
                  <a:gdLst>
                    <a:gd name="T0" fmla="*/ 0 w 1018"/>
                    <a:gd name="T1" fmla="*/ 1220 h 1289"/>
                    <a:gd name="T2" fmla="*/ 774 w 1018"/>
                    <a:gd name="T3" fmla="*/ 1289 h 1289"/>
                    <a:gd name="T4" fmla="*/ 966 w 1018"/>
                    <a:gd name="T5" fmla="*/ 866 h 1289"/>
                    <a:gd name="T6" fmla="*/ 733 w 1018"/>
                    <a:gd name="T7" fmla="*/ 935 h 1289"/>
                    <a:gd name="T8" fmla="*/ 602 w 1018"/>
                    <a:gd name="T9" fmla="*/ 629 h 1289"/>
                    <a:gd name="T10" fmla="*/ 1018 w 1018"/>
                    <a:gd name="T11" fmla="*/ 346 h 1289"/>
                    <a:gd name="T12" fmla="*/ 777 w 1018"/>
                    <a:gd name="T13" fmla="*/ 156 h 1289"/>
                    <a:gd name="T14" fmla="*/ 976 w 1018"/>
                    <a:gd name="T15" fmla="*/ 0 h 1289"/>
                    <a:gd name="T16" fmla="*/ 346 w 1018"/>
                    <a:gd name="T17" fmla="*/ 233 h 1289"/>
                    <a:gd name="T18" fmla="*/ 21 w 1018"/>
                    <a:gd name="T19" fmla="*/ 669 h 1289"/>
                    <a:gd name="T20" fmla="*/ 209 w 1018"/>
                    <a:gd name="T21" fmla="*/ 1139 h 1289"/>
                    <a:gd name="T22" fmla="*/ 0 w 1018"/>
                    <a:gd name="T23" fmla="*/ 1220 h 1289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018"/>
                    <a:gd name="T37" fmla="*/ 0 h 1289"/>
                    <a:gd name="T38" fmla="*/ 1018 w 1018"/>
                    <a:gd name="T39" fmla="*/ 1289 h 1289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018" h="1289">
                      <a:moveTo>
                        <a:pt x="0" y="1220"/>
                      </a:moveTo>
                      <a:lnTo>
                        <a:pt x="774" y="1289"/>
                      </a:lnTo>
                      <a:lnTo>
                        <a:pt x="966" y="866"/>
                      </a:lnTo>
                      <a:lnTo>
                        <a:pt x="733" y="935"/>
                      </a:lnTo>
                      <a:cubicBezTo>
                        <a:pt x="672" y="896"/>
                        <a:pt x="552" y="799"/>
                        <a:pt x="602" y="629"/>
                      </a:cubicBezTo>
                      <a:cubicBezTo>
                        <a:pt x="653" y="458"/>
                        <a:pt x="984" y="345"/>
                        <a:pt x="1018" y="346"/>
                      </a:cubicBezTo>
                      <a:lnTo>
                        <a:pt x="777" y="156"/>
                      </a:lnTo>
                      <a:lnTo>
                        <a:pt x="976" y="0"/>
                      </a:lnTo>
                      <a:cubicBezTo>
                        <a:pt x="727" y="41"/>
                        <a:pt x="502" y="123"/>
                        <a:pt x="346" y="233"/>
                      </a:cubicBezTo>
                      <a:cubicBezTo>
                        <a:pt x="189" y="343"/>
                        <a:pt x="44" y="517"/>
                        <a:pt x="21" y="669"/>
                      </a:cubicBezTo>
                      <a:cubicBezTo>
                        <a:pt x="7" y="814"/>
                        <a:pt x="62" y="1010"/>
                        <a:pt x="209" y="1139"/>
                      </a:cubicBezTo>
                      <a:lnTo>
                        <a:pt x="0" y="1220"/>
                      </a:lnTo>
                      <a:close/>
                    </a:path>
                  </a:pathLst>
                </a:custGeom>
                <a:solidFill>
                  <a:srgbClr val="C0C0C0">
                    <a:alpha val="58038"/>
                  </a:srgb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8" name="Group 7"/>
              <p:cNvGrpSpPr>
                <a:grpSpLocks/>
              </p:cNvGrpSpPr>
              <p:nvPr/>
            </p:nvGrpSpPr>
            <p:grpSpPr bwMode="auto">
              <a:xfrm>
                <a:off x="3131840" y="1956048"/>
                <a:ext cx="2907034" cy="1536575"/>
                <a:chOff x="1443" y="1680"/>
                <a:chExt cx="2706" cy="1854"/>
              </a:xfrm>
            </p:grpSpPr>
            <p:sp>
              <p:nvSpPr>
                <p:cNvPr id="9" name="Freeform 8"/>
                <p:cNvSpPr>
                  <a:spLocks/>
                </p:cNvSpPr>
                <p:nvPr/>
              </p:nvSpPr>
              <p:spPr bwMode="gray">
                <a:xfrm>
                  <a:off x="1851" y="2634"/>
                  <a:ext cx="2298" cy="900"/>
                </a:xfrm>
                <a:custGeom>
                  <a:avLst/>
                  <a:gdLst/>
                  <a:ahLst/>
                  <a:cxnLst>
                    <a:cxn ang="0">
                      <a:pos x="531" y="361"/>
                    </a:cxn>
                    <a:cxn ang="0">
                      <a:pos x="999" y="406"/>
                    </a:cxn>
                    <a:cxn ang="0">
                      <a:pos x="1547" y="188"/>
                    </a:cxn>
                    <a:cxn ang="0">
                      <a:pos x="1325" y="131"/>
                    </a:cxn>
                    <a:cxn ang="0">
                      <a:pos x="2005" y="0"/>
                    </a:cxn>
                    <a:cxn ang="0">
                      <a:pos x="2298" y="425"/>
                    </a:cxn>
                    <a:cxn ang="0">
                      <a:pos x="2054" y="340"/>
                    </a:cxn>
                    <a:cxn ang="0">
                      <a:pos x="1120" y="816"/>
                    </a:cxn>
                    <a:cxn ang="0">
                      <a:pos x="0" y="608"/>
                    </a:cxn>
                    <a:cxn ang="0">
                      <a:pos x="401" y="633"/>
                    </a:cxn>
                    <a:cxn ang="0">
                      <a:pos x="531" y="361"/>
                    </a:cxn>
                  </a:cxnLst>
                  <a:rect l="0" t="0" r="r" b="b"/>
                  <a:pathLst>
                    <a:path w="2298" h="900">
                      <a:moveTo>
                        <a:pt x="531" y="361"/>
                      </a:moveTo>
                      <a:cubicBezTo>
                        <a:pt x="623" y="386"/>
                        <a:pt x="670" y="427"/>
                        <a:pt x="999" y="406"/>
                      </a:cubicBezTo>
                      <a:cubicBezTo>
                        <a:pt x="1329" y="385"/>
                        <a:pt x="1493" y="233"/>
                        <a:pt x="1547" y="188"/>
                      </a:cubicBezTo>
                      <a:lnTo>
                        <a:pt x="1325" y="131"/>
                      </a:lnTo>
                      <a:lnTo>
                        <a:pt x="2005" y="0"/>
                      </a:lnTo>
                      <a:lnTo>
                        <a:pt x="2298" y="425"/>
                      </a:lnTo>
                      <a:lnTo>
                        <a:pt x="2054" y="340"/>
                      </a:lnTo>
                      <a:cubicBezTo>
                        <a:pt x="1934" y="456"/>
                        <a:pt x="1774" y="732"/>
                        <a:pt x="1120" y="816"/>
                      </a:cubicBezTo>
                      <a:cubicBezTo>
                        <a:pt x="466" y="900"/>
                        <a:pt x="119" y="633"/>
                        <a:pt x="0" y="608"/>
                      </a:cubicBezTo>
                      <a:lnTo>
                        <a:pt x="401" y="633"/>
                      </a:lnTo>
                      <a:lnTo>
                        <a:pt x="531" y="36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10" name="Freeform 9"/>
                <p:cNvSpPr>
                  <a:spLocks/>
                </p:cNvSpPr>
                <p:nvPr/>
              </p:nvSpPr>
              <p:spPr bwMode="gray">
                <a:xfrm>
                  <a:off x="2281" y="1680"/>
                  <a:ext cx="1863" cy="1144"/>
                </a:xfrm>
                <a:custGeom>
                  <a:avLst/>
                  <a:gdLst/>
                  <a:ahLst/>
                  <a:cxnLst>
                    <a:cxn ang="0">
                      <a:pos x="474" y="211"/>
                    </a:cxn>
                    <a:cxn ang="0">
                      <a:pos x="463" y="0"/>
                    </a:cxn>
                    <a:cxn ang="0">
                      <a:pos x="0" y="404"/>
                    </a:cxn>
                    <a:cxn ang="0">
                      <a:pos x="498" y="815"/>
                    </a:cxn>
                    <a:cxn ang="0">
                      <a:pos x="490" y="580"/>
                    </a:cxn>
                    <a:cxn ang="0">
                      <a:pos x="1020" y="663"/>
                    </a:cxn>
                    <a:cxn ang="0">
                      <a:pos x="1200" y="982"/>
                    </a:cxn>
                    <a:cxn ang="0">
                      <a:pos x="1608" y="911"/>
                    </a:cxn>
                    <a:cxn ang="0">
                      <a:pos x="1762" y="1144"/>
                    </a:cxn>
                    <a:cxn ang="0">
                      <a:pos x="1739" y="701"/>
                    </a:cxn>
                    <a:cxn ang="0">
                      <a:pos x="1196" y="296"/>
                    </a:cxn>
                    <a:cxn ang="0">
                      <a:pos x="474" y="211"/>
                    </a:cxn>
                  </a:cxnLst>
                  <a:rect l="0" t="0" r="r" b="b"/>
                  <a:pathLst>
                    <a:path w="1863" h="1144">
                      <a:moveTo>
                        <a:pt x="474" y="211"/>
                      </a:moveTo>
                      <a:lnTo>
                        <a:pt x="463" y="0"/>
                      </a:lnTo>
                      <a:lnTo>
                        <a:pt x="0" y="404"/>
                      </a:lnTo>
                      <a:lnTo>
                        <a:pt x="498" y="815"/>
                      </a:lnTo>
                      <a:lnTo>
                        <a:pt x="490" y="580"/>
                      </a:lnTo>
                      <a:cubicBezTo>
                        <a:pt x="577" y="555"/>
                        <a:pt x="902" y="596"/>
                        <a:pt x="1020" y="663"/>
                      </a:cubicBezTo>
                      <a:cubicBezTo>
                        <a:pt x="1239" y="776"/>
                        <a:pt x="1189" y="964"/>
                        <a:pt x="1200" y="982"/>
                      </a:cubicBezTo>
                      <a:lnTo>
                        <a:pt x="1608" y="911"/>
                      </a:lnTo>
                      <a:lnTo>
                        <a:pt x="1762" y="1144"/>
                      </a:lnTo>
                      <a:cubicBezTo>
                        <a:pt x="1783" y="1109"/>
                        <a:pt x="1863" y="914"/>
                        <a:pt x="1739" y="701"/>
                      </a:cubicBezTo>
                      <a:cubicBezTo>
                        <a:pt x="1615" y="488"/>
                        <a:pt x="1492" y="406"/>
                        <a:pt x="1196" y="296"/>
                      </a:cubicBezTo>
                      <a:cubicBezTo>
                        <a:pt x="900" y="186"/>
                        <a:pt x="474" y="211"/>
                        <a:pt x="474" y="2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11" name="Freeform 10"/>
                <p:cNvSpPr>
                  <a:spLocks/>
                </p:cNvSpPr>
                <p:nvPr/>
              </p:nvSpPr>
              <p:spPr bwMode="gray">
                <a:xfrm>
                  <a:off x="1443" y="1934"/>
                  <a:ext cx="1018" cy="1289"/>
                </a:xfrm>
                <a:custGeom>
                  <a:avLst/>
                  <a:gdLst/>
                  <a:ahLst/>
                  <a:cxnLst>
                    <a:cxn ang="0">
                      <a:pos x="0" y="1220"/>
                    </a:cxn>
                    <a:cxn ang="0">
                      <a:pos x="774" y="1289"/>
                    </a:cxn>
                    <a:cxn ang="0">
                      <a:pos x="966" y="866"/>
                    </a:cxn>
                    <a:cxn ang="0">
                      <a:pos x="733" y="935"/>
                    </a:cxn>
                    <a:cxn ang="0">
                      <a:pos x="602" y="629"/>
                    </a:cxn>
                    <a:cxn ang="0">
                      <a:pos x="1018" y="346"/>
                    </a:cxn>
                    <a:cxn ang="0">
                      <a:pos x="777" y="156"/>
                    </a:cxn>
                    <a:cxn ang="0">
                      <a:pos x="976" y="0"/>
                    </a:cxn>
                    <a:cxn ang="0">
                      <a:pos x="346" y="233"/>
                    </a:cxn>
                    <a:cxn ang="0">
                      <a:pos x="21" y="669"/>
                    </a:cxn>
                    <a:cxn ang="0">
                      <a:pos x="209" y="1139"/>
                    </a:cxn>
                    <a:cxn ang="0">
                      <a:pos x="0" y="1220"/>
                    </a:cxn>
                  </a:cxnLst>
                  <a:rect l="0" t="0" r="r" b="b"/>
                  <a:pathLst>
                    <a:path w="1018" h="1289">
                      <a:moveTo>
                        <a:pt x="0" y="1220"/>
                      </a:moveTo>
                      <a:lnTo>
                        <a:pt x="774" y="1289"/>
                      </a:lnTo>
                      <a:lnTo>
                        <a:pt x="966" y="866"/>
                      </a:lnTo>
                      <a:lnTo>
                        <a:pt x="733" y="935"/>
                      </a:lnTo>
                      <a:cubicBezTo>
                        <a:pt x="672" y="896"/>
                        <a:pt x="552" y="799"/>
                        <a:pt x="602" y="629"/>
                      </a:cubicBezTo>
                      <a:cubicBezTo>
                        <a:pt x="653" y="458"/>
                        <a:pt x="984" y="345"/>
                        <a:pt x="1018" y="346"/>
                      </a:cubicBezTo>
                      <a:lnTo>
                        <a:pt x="777" y="156"/>
                      </a:lnTo>
                      <a:lnTo>
                        <a:pt x="976" y="0"/>
                      </a:lnTo>
                      <a:cubicBezTo>
                        <a:pt x="727" y="41"/>
                        <a:pt x="502" y="123"/>
                        <a:pt x="346" y="233"/>
                      </a:cubicBezTo>
                      <a:cubicBezTo>
                        <a:pt x="189" y="343"/>
                        <a:pt x="44" y="517"/>
                        <a:pt x="21" y="669"/>
                      </a:cubicBezTo>
                      <a:cubicBezTo>
                        <a:pt x="7" y="814"/>
                        <a:pt x="62" y="1010"/>
                        <a:pt x="209" y="1139"/>
                      </a:cubicBezTo>
                      <a:lnTo>
                        <a:pt x="0" y="122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tint val="72549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</p:grpSp>
        </p:grpSp>
        <p:grpSp>
          <p:nvGrpSpPr>
            <p:cNvPr id="50" name="Group 32"/>
            <p:cNvGrpSpPr>
              <a:grpSpLocks/>
            </p:cNvGrpSpPr>
            <p:nvPr/>
          </p:nvGrpSpPr>
          <p:grpSpPr bwMode="auto">
            <a:xfrm rot="291726">
              <a:off x="5565082" y="1546957"/>
              <a:ext cx="915486" cy="1629755"/>
              <a:chOff x="1971" y="2318"/>
              <a:chExt cx="482" cy="596"/>
            </a:xfrm>
          </p:grpSpPr>
          <p:sp>
            <p:nvSpPr>
              <p:cNvPr id="51" name="Oval 33"/>
              <p:cNvSpPr>
                <a:spLocks noChangeArrowheads="1"/>
              </p:cNvSpPr>
              <p:nvPr/>
            </p:nvSpPr>
            <p:spPr bwMode="gray">
              <a:xfrm>
                <a:off x="2149" y="2318"/>
                <a:ext cx="126" cy="123"/>
              </a:xfrm>
              <a:prstGeom prst="ellipse">
                <a:avLst/>
              </a:prstGeom>
              <a:solidFill>
                <a:srgbClr val="FFCC00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20099991" lon="1500000" rev="0"/>
                </a:camera>
                <a:lightRig rig="legacyFlat2" dir="t"/>
              </a:scene3d>
              <a:sp3d extrusionH="36500" prstMaterial="legacyMatte">
                <a:bevelT w="13500" h="13500" prst="angle"/>
                <a:bevelB w="13500" h="13500" prst="angle"/>
                <a:extrusionClr>
                  <a:srgbClr val="FFB219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zh-CN" altLang="en-US"/>
              </a:p>
            </p:txBody>
          </p:sp>
          <p:sp>
            <p:nvSpPr>
              <p:cNvPr id="52" name="Freeform 34"/>
              <p:cNvSpPr>
                <a:spLocks/>
              </p:cNvSpPr>
              <p:nvPr/>
            </p:nvSpPr>
            <p:spPr bwMode="gray">
              <a:xfrm>
                <a:off x="1971" y="2336"/>
                <a:ext cx="482" cy="578"/>
              </a:xfrm>
              <a:custGeom>
                <a:avLst/>
                <a:gdLst>
                  <a:gd name="T0" fmla="*/ 1 w 3312"/>
                  <a:gd name="T1" fmla="*/ 0 h 3962"/>
                  <a:gd name="T2" fmla="*/ 1 w 3312"/>
                  <a:gd name="T3" fmla="*/ 0 h 3962"/>
                  <a:gd name="T4" fmla="*/ 1 w 3312"/>
                  <a:gd name="T5" fmla="*/ 0 h 3962"/>
                  <a:gd name="T6" fmla="*/ 1 w 3312"/>
                  <a:gd name="T7" fmla="*/ 0 h 3962"/>
                  <a:gd name="T8" fmla="*/ 1 w 3312"/>
                  <a:gd name="T9" fmla="*/ 0 h 3962"/>
                  <a:gd name="T10" fmla="*/ 1 w 3312"/>
                  <a:gd name="T11" fmla="*/ 0 h 3962"/>
                  <a:gd name="T12" fmla="*/ 1 w 3312"/>
                  <a:gd name="T13" fmla="*/ 0 h 3962"/>
                  <a:gd name="T14" fmla="*/ 1 w 3312"/>
                  <a:gd name="T15" fmla="*/ 1 h 3962"/>
                  <a:gd name="T16" fmla="*/ 1 w 3312"/>
                  <a:gd name="T17" fmla="*/ 1 h 3962"/>
                  <a:gd name="T18" fmla="*/ 1 w 3312"/>
                  <a:gd name="T19" fmla="*/ 2 h 3962"/>
                  <a:gd name="T20" fmla="*/ 1 w 3312"/>
                  <a:gd name="T21" fmla="*/ 2 h 3962"/>
                  <a:gd name="T22" fmla="*/ 1 w 3312"/>
                  <a:gd name="T23" fmla="*/ 2 h 3962"/>
                  <a:gd name="T24" fmla="*/ 1 w 3312"/>
                  <a:gd name="T25" fmla="*/ 1 h 3962"/>
                  <a:gd name="T26" fmla="*/ 1 w 3312"/>
                  <a:gd name="T27" fmla="*/ 1 h 3962"/>
                  <a:gd name="T28" fmla="*/ 0 w 3312"/>
                  <a:gd name="T29" fmla="*/ 2 h 3962"/>
                  <a:gd name="T30" fmla="*/ 0 w 3312"/>
                  <a:gd name="T31" fmla="*/ 2 h 3962"/>
                  <a:gd name="T32" fmla="*/ 0 w 3312"/>
                  <a:gd name="T33" fmla="*/ 2 h 3962"/>
                  <a:gd name="T34" fmla="*/ 0 w 3312"/>
                  <a:gd name="T35" fmla="*/ 1 h 3962"/>
                  <a:gd name="T36" fmla="*/ 0 w 3312"/>
                  <a:gd name="T37" fmla="*/ 1 h 3962"/>
                  <a:gd name="T38" fmla="*/ 0 w 3312"/>
                  <a:gd name="T39" fmla="*/ 0 h 3962"/>
                  <a:gd name="T40" fmla="*/ 0 w 3312"/>
                  <a:gd name="T41" fmla="*/ 0 h 3962"/>
                  <a:gd name="T42" fmla="*/ 0 w 3312"/>
                  <a:gd name="T43" fmla="*/ 0 h 3962"/>
                  <a:gd name="T44" fmla="*/ 0 w 3312"/>
                  <a:gd name="T45" fmla="*/ 0 h 3962"/>
                  <a:gd name="T46" fmla="*/ 1 w 3312"/>
                  <a:gd name="T47" fmla="*/ 0 h 396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312"/>
                  <a:gd name="T73" fmla="*/ 0 h 3962"/>
                  <a:gd name="T74" fmla="*/ 3312 w 3312"/>
                  <a:gd name="T75" fmla="*/ 3962 h 396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312" h="3962">
                    <a:moveTo>
                      <a:pt x="1376" y="696"/>
                    </a:moveTo>
                    <a:cubicBezTo>
                      <a:pt x="1401" y="795"/>
                      <a:pt x="1489" y="920"/>
                      <a:pt x="1639" y="920"/>
                    </a:cubicBezTo>
                    <a:cubicBezTo>
                      <a:pt x="1801" y="920"/>
                      <a:pt x="1876" y="795"/>
                      <a:pt x="1926" y="708"/>
                    </a:cubicBezTo>
                    <a:lnTo>
                      <a:pt x="2940" y="66"/>
                    </a:lnTo>
                    <a:cubicBezTo>
                      <a:pt x="3042" y="0"/>
                      <a:pt x="3142" y="16"/>
                      <a:pt x="3204" y="78"/>
                    </a:cubicBezTo>
                    <a:cubicBezTo>
                      <a:pt x="3267" y="140"/>
                      <a:pt x="3312" y="264"/>
                      <a:pt x="3072" y="444"/>
                    </a:cubicBezTo>
                    <a:lnTo>
                      <a:pt x="2139" y="1081"/>
                    </a:lnTo>
                    <a:lnTo>
                      <a:pt x="2476" y="2372"/>
                    </a:lnTo>
                    <a:lnTo>
                      <a:pt x="2251" y="2435"/>
                    </a:lnTo>
                    <a:lnTo>
                      <a:pt x="2614" y="3589"/>
                    </a:lnTo>
                    <a:cubicBezTo>
                      <a:pt x="2651" y="3751"/>
                      <a:pt x="2639" y="3863"/>
                      <a:pt x="2539" y="3925"/>
                    </a:cubicBezTo>
                    <a:cubicBezTo>
                      <a:pt x="2401" y="3962"/>
                      <a:pt x="2289" y="3863"/>
                      <a:pt x="2226" y="3689"/>
                    </a:cubicBezTo>
                    <a:cubicBezTo>
                      <a:pt x="2101" y="3453"/>
                      <a:pt x="1876" y="2720"/>
                      <a:pt x="1789" y="2534"/>
                    </a:cubicBezTo>
                    <a:lnTo>
                      <a:pt x="1414" y="2534"/>
                    </a:lnTo>
                    <a:cubicBezTo>
                      <a:pt x="1339" y="2770"/>
                      <a:pt x="1151" y="3465"/>
                      <a:pt x="1051" y="3689"/>
                    </a:cubicBezTo>
                    <a:cubicBezTo>
                      <a:pt x="1001" y="3838"/>
                      <a:pt x="914" y="3950"/>
                      <a:pt x="789" y="3925"/>
                    </a:cubicBezTo>
                    <a:cubicBezTo>
                      <a:pt x="714" y="3875"/>
                      <a:pt x="614" y="3838"/>
                      <a:pt x="676" y="3577"/>
                    </a:cubicBezTo>
                    <a:lnTo>
                      <a:pt x="1001" y="2459"/>
                    </a:lnTo>
                    <a:lnTo>
                      <a:pt x="751" y="2397"/>
                    </a:lnTo>
                    <a:lnTo>
                      <a:pt x="1126" y="1081"/>
                    </a:lnTo>
                    <a:lnTo>
                      <a:pt x="139" y="497"/>
                    </a:lnTo>
                    <a:cubicBezTo>
                      <a:pt x="54" y="402"/>
                      <a:pt x="0" y="342"/>
                      <a:pt x="60" y="180"/>
                    </a:cubicBezTo>
                    <a:cubicBezTo>
                      <a:pt x="186" y="102"/>
                      <a:pt x="214" y="112"/>
                      <a:pt x="389" y="162"/>
                    </a:cubicBezTo>
                    <a:lnTo>
                      <a:pt x="1376" y="696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20099991" lon="1500000" rev="0"/>
                </a:camera>
                <a:lightRig rig="legacyFlat2" dir="t"/>
              </a:scene3d>
              <a:sp3d extrusionH="36500" prstMaterial="legacyMatte">
                <a:bevelT w="13500" h="13500" prst="angle"/>
                <a:bevelB w="13500" h="13500" prst="angle"/>
                <a:extrusionClr>
                  <a:srgbClr val="FFB219"/>
                </a:extrusionClr>
              </a:sp3d>
            </p:spPr>
            <p:txBody>
              <a:bodyPr>
                <a:flatTx/>
              </a:bodyPr>
              <a:lstStyle/>
              <a:p>
                <a:endParaRPr lang="zh-TW" altLang="en-US"/>
              </a:p>
            </p:txBody>
          </p:sp>
        </p:grpSp>
        <p:grpSp>
          <p:nvGrpSpPr>
            <p:cNvPr id="53" name="Group 39"/>
            <p:cNvGrpSpPr>
              <a:grpSpLocks/>
            </p:cNvGrpSpPr>
            <p:nvPr/>
          </p:nvGrpSpPr>
          <p:grpSpPr bwMode="auto">
            <a:xfrm>
              <a:off x="5167070" y="2277373"/>
              <a:ext cx="1875729" cy="700559"/>
              <a:chOff x="724" y="2704"/>
              <a:chExt cx="1390" cy="350"/>
            </a:xfrm>
          </p:grpSpPr>
          <p:sp>
            <p:nvSpPr>
              <p:cNvPr id="54" name="AutoShape 40"/>
              <p:cNvSpPr>
                <a:spLocks noChangeArrowheads="1"/>
              </p:cNvSpPr>
              <p:nvPr/>
            </p:nvSpPr>
            <p:spPr bwMode="gray">
              <a:xfrm flipH="1">
                <a:off x="1592" y="2704"/>
                <a:ext cx="522" cy="341"/>
              </a:xfrm>
              <a:prstGeom prst="curvedRightArrow">
                <a:avLst>
                  <a:gd name="adj1" fmla="val 19583"/>
                  <a:gd name="adj2" fmla="val 44676"/>
                  <a:gd name="adj3" fmla="val 43217"/>
                </a:avLst>
              </a:prstGeom>
              <a:gradFill rotWithShape="1">
                <a:gsLst>
                  <a:gs pos="0">
                    <a:srgbClr val="FFBE93"/>
                  </a:gs>
                  <a:gs pos="100000">
                    <a:srgbClr val="FF66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5" name="AutoShape 41"/>
              <p:cNvSpPr>
                <a:spLocks noChangeArrowheads="1"/>
              </p:cNvSpPr>
              <p:nvPr/>
            </p:nvSpPr>
            <p:spPr bwMode="gray">
              <a:xfrm>
                <a:off x="724" y="2713"/>
                <a:ext cx="522" cy="341"/>
              </a:xfrm>
              <a:prstGeom prst="curvedRightArrow">
                <a:avLst>
                  <a:gd name="adj1" fmla="val 16542"/>
                  <a:gd name="adj2" fmla="val 38977"/>
                  <a:gd name="adj3" fmla="val 43465"/>
                </a:avLst>
              </a:prstGeom>
              <a:gradFill rotWithShape="1">
                <a:gsLst>
                  <a:gs pos="0">
                    <a:srgbClr val="FFBE93"/>
                  </a:gs>
                  <a:gs pos="100000">
                    <a:srgbClr val="FF66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5" name="群組 4"/>
          <p:cNvGrpSpPr/>
          <p:nvPr/>
        </p:nvGrpSpPr>
        <p:grpSpPr>
          <a:xfrm>
            <a:off x="8026007" y="1371549"/>
            <a:ext cx="3397994" cy="3899149"/>
            <a:chOff x="8026007" y="1371549"/>
            <a:chExt cx="3397994" cy="3899149"/>
          </a:xfrm>
        </p:grpSpPr>
        <p:sp>
          <p:nvSpPr>
            <p:cNvPr id="23" name="Rectangle 10"/>
            <p:cNvSpPr>
              <a:spLocks noChangeArrowheads="1"/>
            </p:cNvSpPr>
            <p:nvPr/>
          </p:nvSpPr>
          <p:spPr bwMode="gray">
            <a:xfrm>
              <a:off x="8593066" y="1371549"/>
              <a:ext cx="2830935" cy="3899149"/>
            </a:xfrm>
            <a:prstGeom prst="rect">
              <a:avLst/>
            </a:prstGeom>
            <a:solidFill>
              <a:srgbClr val="F8F8F8">
                <a:alpha val="10196"/>
              </a:srgbClr>
            </a:solidFill>
            <a:ln w="9525" algn="ctr">
              <a:solidFill>
                <a:srgbClr val="5F5F5F">
                  <a:alpha val="89803"/>
                </a:srgbClr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grpSp>
          <p:nvGrpSpPr>
            <p:cNvPr id="24" name="Group 11"/>
            <p:cNvGrpSpPr>
              <a:grpSpLocks/>
            </p:cNvGrpSpPr>
            <p:nvPr/>
          </p:nvGrpSpPr>
          <p:grpSpPr bwMode="auto">
            <a:xfrm>
              <a:off x="8649897" y="2038857"/>
              <a:ext cx="2186079" cy="2401887"/>
              <a:chOff x="4267" y="1389"/>
              <a:chExt cx="1344" cy="1774"/>
            </a:xfrm>
          </p:grpSpPr>
          <p:sp>
            <p:nvSpPr>
              <p:cNvPr id="25" name="Freeform 12"/>
              <p:cNvSpPr>
                <a:spLocks/>
              </p:cNvSpPr>
              <p:nvPr/>
            </p:nvSpPr>
            <p:spPr bwMode="gray">
              <a:xfrm flipH="1" flipV="1">
                <a:off x="4267" y="1389"/>
                <a:ext cx="1344" cy="747"/>
              </a:xfrm>
              <a:custGeom>
                <a:avLst/>
                <a:gdLst>
                  <a:gd name="T0" fmla="*/ 1694 w 1210"/>
                  <a:gd name="T1" fmla="*/ 341186 h 97"/>
                  <a:gd name="T2" fmla="*/ 1842 w 1210"/>
                  <a:gd name="T3" fmla="*/ 0 h 97"/>
                  <a:gd name="T4" fmla="*/ 148 w 1210"/>
                  <a:gd name="T5" fmla="*/ 0 h 97"/>
                  <a:gd name="T6" fmla="*/ 0 w 1210"/>
                  <a:gd name="T7" fmla="*/ 341186 h 97"/>
                  <a:gd name="T8" fmla="*/ 1694 w 1210"/>
                  <a:gd name="T9" fmla="*/ 341186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0"/>
                  <a:gd name="T16" fmla="*/ 0 h 97"/>
                  <a:gd name="T17" fmla="*/ 1210 w 1210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0" h="97">
                    <a:moveTo>
                      <a:pt x="1113" y="97"/>
                    </a:moveTo>
                    <a:lnTo>
                      <a:pt x="1210" y="0"/>
                    </a:lnTo>
                    <a:lnTo>
                      <a:pt x="97" y="0"/>
                    </a:lnTo>
                    <a:lnTo>
                      <a:pt x="0" y="97"/>
                    </a:lnTo>
                    <a:lnTo>
                      <a:pt x="1113" y="9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848484"/>
                  </a:gs>
                </a:gsLst>
                <a:lin ang="5400000" scaled="1"/>
              </a:gra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6" name="Freeform 13"/>
              <p:cNvSpPr>
                <a:spLocks/>
              </p:cNvSpPr>
              <p:nvPr/>
            </p:nvSpPr>
            <p:spPr bwMode="gray">
              <a:xfrm flipH="1">
                <a:off x="4267" y="2416"/>
                <a:ext cx="1329" cy="747"/>
              </a:xfrm>
              <a:custGeom>
                <a:avLst/>
                <a:gdLst>
                  <a:gd name="T0" fmla="*/ 1619 w 1210"/>
                  <a:gd name="T1" fmla="*/ 341186 h 97"/>
                  <a:gd name="T2" fmla="*/ 1762 w 1210"/>
                  <a:gd name="T3" fmla="*/ 0 h 97"/>
                  <a:gd name="T4" fmla="*/ 143 w 1210"/>
                  <a:gd name="T5" fmla="*/ 0 h 97"/>
                  <a:gd name="T6" fmla="*/ 0 w 1210"/>
                  <a:gd name="T7" fmla="*/ 341186 h 97"/>
                  <a:gd name="T8" fmla="*/ 1619 w 1210"/>
                  <a:gd name="T9" fmla="*/ 341186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0"/>
                  <a:gd name="T16" fmla="*/ 0 h 97"/>
                  <a:gd name="T17" fmla="*/ 1210 w 1210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0" h="97">
                    <a:moveTo>
                      <a:pt x="1113" y="97"/>
                    </a:moveTo>
                    <a:lnTo>
                      <a:pt x="1210" y="0"/>
                    </a:lnTo>
                    <a:lnTo>
                      <a:pt x="97" y="0"/>
                    </a:lnTo>
                    <a:lnTo>
                      <a:pt x="0" y="97"/>
                    </a:lnTo>
                    <a:lnTo>
                      <a:pt x="1113" y="9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848484"/>
                  </a:gs>
                </a:gsLst>
                <a:lin ang="5400000" scaled="1"/>
              </a:gra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27" name="AutoShape 14"/>
            <p:cNvSpPr>
              <a:spLocks noChangeArrowheads="1"/>
            </p:cNvSpPr>
            <p:nvPr/>
          </p:nvSpPr>
          <p:spPr bwMode="gray">
            <a:xfrm flipH="1">
              <a:off x="8026007" y="2843719"/>
              <a:ext cx="3361170" cy="717550"/>
            </a:xfrm>
            <a:prstGeom prst="rightArrow">
              <a:avLst>
                <a:gd name="adj1" fmla="val 62213"/>
                <a:gd name="adj2" fmla="val 69425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8" name="Rectangle 16"/>
            <p:cNvSpPr>
              <a:spLocks noChangeArrowheads="1"/>
            </p:cNvSpPr>
            <p:nvPr/>
          </p:nvSpPr>
          <p:spPr bwMode="gray">
            <a:xfrm>
              <a:off x="8832771" y="1464245"/>
              <a:ext cx="2309878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2400" b="1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實蹟佐證</a:t>
              </a:r>
              <a:endParaRPr lang="en-US" altLang="zh-CN" sz="2400" b="1" dirty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9" name="Rectangle 18"/>
            <p:cNvSpPr>
              <a:spLocks noChangeArrowheads="1"/>
            </p:cNvSpPr>
            <p:nvPr/>
          </p:nvSpPr>
          <p:spPr bwMode="gray">
            <a:xfrm>
              <a:off x="8769782" y="1988131"/>
              <a:ext cx="2499445" cy="3108667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3333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57" name="Text Box 17"/>
            <p:cNvSpPr txBox="1">
              <a:spLocks noChangeArrowheads="1"/>
            </p:cNvSpPr>
            <p:nvPr/>
          </p:nvSpPr>
          <p:spPr bwMode="gray">
            <a:xfrm>
              <a:off x="8832771" y="2056318"/>
              <a:ext cx="2325918" cy="3026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buClr>
                  <a:schemeClr val="bg1"/>
                </a:buClr>
              </a:pPr>
              <a:r>
                <a:rPr lang="zh-TW" altLang="en-US" sz="1600" b="1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執行優勢</a:t>
              </a:r>
              <a:endParaRPr lang="en-US" altLang="zh-TW" sz="16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具成熟技術、專業團隊或曾獲殊榮、認證等。</a:t>
              </a:r>
              <a:endParaRPr lang="en-US" altLang="zh-TW" sz="14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spcBef>
                  <a:spcPct val="50000"/>
                </a:spcBef>
                <a:buFont typeface="Wingdings" panose="05000000000000000000" pitchFamily="2" charset="2"/>
                <a:buChar char="u"/>
              </a:pPr>
              <a:endParaRPr lang="en-US" altLang="zh-TW" sz="16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lnSpc>
                  <a:spcPts val="1000"/>
                </a:lnSpc>
                <a:spcBef>
                  <a:spcPct val="50000"/>
                </a:spcBef>
                <a:buClr>
                  <a:schemeClr val="bg1"/>
                </a:buClr>
              </a:pPr>
              <a:r>
                <a:rPr lang="zh-TW" altLang="en-US" sz="1600" b="1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場域驗證</a:t>
              </a:r>
              <a:endParaRPr lang="en-US" altLang="zh-TW" sz="16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簽署</a:t>
              </a:r>
              <a:r>
                <a:rPr lang="en-US" altLang="zh-TW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M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Ｏ</a:t>
              </a:r>
              <a:r>
                <a:rPr lang="en-US" altLang="zh-TW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U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或指標性場域規劃。</a:t>
              </a:r>
              <a:endParaRPr lang="en-US" altLang="zh-TW" sz="14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endParaRPr lang="en-US" altLang="zh-TW" sz="14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itchFamily="34" charset="0"/>
              </a:endParaRPr>
            </a:p>
            <a:p>
              <a:pPr algn="ctr">
                <a:lnSpc>
                  <a:spcPts val="1000"/>
                </a:lnSpc>
                <a:spcBef>
                  <a:spcPct val="50000"/>
                </a:spcBef>
                <a:buClr>
                  <a:schemeClr val="bg1"/>
                </a:buClr>
              </a:pPr>
              <a:r>
                <a:rPr lang="zh-TW" altLang="en-US" sz="1600" b="1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計畫資料</a:t>
              </a:r>
              <a:endParaRPr lang="en-US" altLang="zh-TW" sz="16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依計畫內容提供相關佐證附件。</a:t>
              </a:r>
              <a:endParaRPr lang="en-US" altLang="zh-TW" sz="14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2908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審查重點參考</a:t>
            </a:r>
            <a:endParaRPr lang="zh-TW" altLang="en-US" sz="2400" kern="0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FDF91C5A-D1D2-4694-A01E-4527B9570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487454"/>
              </p:ext>
            </p:extLst>
          </p:nvPr>
        </p:nvGraphicFramePr>
        <p:xfrm>
          <a:off x="467084" y="1128640"/>
          <a:ext cx="11257831" cy="51179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0628">
                  <a:extLst>
                    <a:ext uri="{9D8B030D-6E8A-4147-A177-3AD203B41FA5}">
                      <a16:colId xmlns:a16="http://schemas.microsoft.com/office/drawing/2014/main" val="16542358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278672912"/>
                    </a:ext>
                  </a:extLst>
                </a:gridCol>
                <a:gridCol w="7266561">
                  <a:extLst>
                    <a:ext uri="{9D8B030D-6E8A-4147-A177-3AD203B41FA5}">
                      <a16:colId xmlns:a16="http://schemas.microsoft.com/office/drawing/2014/main" val="3913452525"/>
                    </a:ext>
                  </a:extLst>
                </a:gridCol>
                <a:gridCol w="761842">
                  <a:extLst>
                    <a:ext uri="{9D8B030D-6E8A-4147-A177-3AD203B41FA5}">
                      <a16:colId xmlns:a16="http://schemas.microsoft.com/office/drawing/2014/main" val="3249273344"/>
                    </a:ext>
                  </a:extLst>
                </a:gridCol>
              </a:tblGrid>
              <a:tr h="443451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評核</a:t>
                      </a:r>
                      <a:r>
                        <a:rPr lang="zh-TW" sz="20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項目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指標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TW" sz="20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內容</a:t>
                      </a:r>
                      <a:endParaRPr lang="zh-TW" altLang="zh-TW" sz="2000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比重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916870"/>
                  </a:ext>
                </a:extLst>
              </a:tr>
              <a:tr h="351868"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zh-TW" altLang="en-US" sz="20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商業模式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市場競爭優勢</a:t>
                      </a:r>
                    </a:p>
                  </a:txBody>
                  <a:tcPr marL="68580" marR="68580" marT="0" marB="0" anchor="ctr">
                    <a:solidFill>
                      <a:srgbClr val="CCDAE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使用者效益、通路規劃、市場定價策略、獲利能力。</a:t>
                      </a:r>
                    </a:p>
                  </a:txBody>
                  <a:tcPr marL="68580" marR="68580" marT="0" marB="0" anchor="ctr">
                    <a:solidFill>
                      <a:srgbClr val="CCDAE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40%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rgbClr val="CCDA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528883"/>
                  </a:ext>
                </a:extLst>
              </a:tr>
              <a:tr h="3518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未來市場機會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商模可複製與產業內大部分業者合作，及放大到國際市場。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lvl="0" indent="0" algn="just">
                        <a:lnSpc>
                          <a:spcPts val="23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zh-TW" sz="12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0469820"/>
                  </a:ext>
                </a:extLst>
              </a:tr>
              <a:tr h="491380"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zh-TW" altLang="en-US" sz="20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場域驗證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場域驗證規劃完整性</a:t>
                      </a:r>
                    </a:p>
                  </a:txBody>
                  <a:tcPr marL="68580" marR="68580" marT="0" marB="0" anchor="ctr">
                    <a:solidFill>
                      <a:srgbClr val="CCDAE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包括目標關鍵客戶，解決的關鍵痛點及方案，驗證場域與合作金額，並預期帶來可量化的效益。</a:t>
                      </a:r>
                    </a:p>
                  </a:txBody>
                  <a:tcPr marL="68580" marR="68580" marT="0" marB="0" anchor="ctr">
                    <a:solidFill>
                      <a:srgbClr val="CCDAE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zh-TW" sz="16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40%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rgbClr val="CCDA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302399"/>
                  </a:ext>
                </a:extLst>
              </a:tr>
              <a:tr h="3472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合作延伸性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與關鍵客戶持續合作，或執行下一階段合作的機會</a:t>
                      </a: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。</a:t>
                      </a:r>
                      <a:endParaRPr lang="zh-TW" altLang="en-US" sz="1400" b="0" u="none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129839"/>
                  </a:ext>
                </a:extLst>
              </a:tr>
              <a:tr h="38303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募資規劃</a:t>
                      </a:r>
                      <a:endParaRPr lang="zh-TW" altLang="zh-TW" sz="2000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募資規劃完整性</a:t>
                      </a:r>
                    </a:p>
                  </a:txBody>
                  <a:tcPr marL="68580" marR="68580" marT="0" marB="0" anchor="ctr">
                    <a:solidFill>
                      <a:srgbClr val="CCDAE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包括提出具有股權架構、獲利預估、損益平衡及營收快速成長之有效做法。</a:t>
                      </a:r>
                    </a:p>
                  </a:txBody>
                  <a:tcPr marL="68580" marR="68580" marT="0" marB="0" anchor="ctr">
                    <a:solidFill>
                      <a:srgbClr val="CCDAEC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15%</a:t>
                      </a:r>
                    </a:p>
                  </a:txBody>
                  <a:tcPr marL="68580" marR="68580" marT="0" marB="0" anchor="ctr">
                    <a:solidFill>
                      <a:srgbClr val="CCDA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188473"/>
                  </a:ext>
                </a:extLst>
              </a:tr>
              <a:tr h="3830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kern="1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出場機制規劃</a:t>
                      </a: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kern="1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例如</a:t>
                      </a:r>
                      <a:r>
                        <a:rPr lang="en-US" altLang="zh-TW" sz="1400" b="0" u="none" kern="1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IPO(</a:t>
                      </a:r>
                      <a:r>
                        <a:rPr lang="zh-TW" altLang="en-US" sz="1400" b="0" u="none" kern="1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公開發行</a:t>
                      </a:r>
                      <a:r>
                        <a:rPr lang="en-US" altLang="zh-TW" sz="1400" b="0" u="none" kern="1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0" u="none" kern="1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、</a:t>
                      </a:r>
                      <a:r>
                        <a:rPr lang="en-US" altLang="zh-TW" sz="1400" b="0" u="none" kern="1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M&amp;A</a:t>
                      </a:r>
                      <a:r>
                        <a:rPr lang="zh-TW" altLang="en-US" sz="1400" b="0" u="none" kern="1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或</a:t>
                      </a:r>
                      <a:r>
                        <a:rPr lang="en-US" altLang="zh-TW" sz="1400" b="0" u="none" kern="1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Out-licensing(</a:t>
                      </a:r>
                      <a:r>
                        <a:rPr lang="zh-TW" altLang="en-US" sz="1400" b="0" u="none" kern="1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產品授權</a:t>
                      </a:r>
                      <a:r>
                        <a:rPr lang="en-US" altLang="zh-TW" sz="1400" b="0" u="none" kern="1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0" u="none" kern="1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等出場規劃說明</a:t>
                      </a: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。</a:t>
                      </a:r>
                      <a:endParaRPr lang="zh-TW" altLang="en-US" sz="1400" b="0" u="none" kern="1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085746"/>
                  </a:ext>
                </a:extLst>
              </a:tr>
              <a:tr h="3830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獲得策略投資機會</a:t>
                      </a:r>
                    </a:p>
                  </a:txBody>
                  <a:tcPr marL="68580" marR="68580" marT="0" marB="0" anchor="ctr">
                    <a:solidFill>
                      <a:srgbClr val="CCDAE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獲得策略投資機會：包括設定目標投資者、提供的價值及接觸之具體策略。</a:t>
                      </a:r>
                    </a:p>
                  </a:txBody>
                  <a:tcPr marL="68580" marR="68580" marT="0" marB="0" anchor="ctr">
                    <a:solidFill>
                      <a:srgbClr val="CCDAE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081511"/>
                  </a:ext>
                </a:extLst>
              </a:tr>
              <a:tr h="341330">
                <a:tc rowSpan="3">
                  <a:txBody>
                    <a:bodyPr/>
                    <a:lstStyle/>
                    <a:p>
                      <a:pPr marL="0" lvl="0" indent="0" algn="ctr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zh-TW" altLang="en-US" sz="20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國際發展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國際市場團隊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具備國際營運組織及管理架構，以及外部的國際資源挹注。</a:t>
                      </a: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5%</a:t>
                      </a:r>
                      <a:endParaRPr lang="zh-TW" altLang="en-US" sz="16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rgbClr val="CCDA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24132"/>
                  </a:ext>
                </a:extLst>
              </a:tr>
              <a:tr h="341330">
                <a:tc vMerge="1">
                  <a:txBody>
                    <a:bodyPr/>
                    <a:lstStyle/>
                    <a:p>
                      <a:pPr marL="0" lvl="0" indent="0" algn="just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endParaRPr lang="zh-TW" sz="14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國際行銷曝光</a:t>
                      </a:r>
                    </a:p>
                  </a:txBody>
                  <a:tcPr marL="68580" marR="68580" marT="0" marB="0" anchor="ctr">
                    <a:solidFill>
                      <a:srgbClr val="CCD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包括國際展會、競賽、媒體曝光及期刊發表，以建立知名度及品牌價值。</a:t>
                      </a:r>
                    </a:p>
                  </a:txBody>
                  <a:tcPr marL="68580" marR="68580" marT="0" marB="0" anchor="ctr">
                    <a:solidFill>
                      <a:srgbClr val="CCDAE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2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7123426"/>
                  </a:ext>
                </a:extLst>
              </a:tr>
              <a:tr h="341330">
                <a:tc vMerge="1">
                  <a:txBody>
                    <a:bodyPr/>
                    <a:lstStyle/>
                    <a:p>
                      <a:pPr marL="0" lvl="0" indent="0" algn="just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endParaRPr lang="zh-TW" sz="14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市場進入策略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b="0" u="none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做好深度市場分析，緊密鏈結當地夥伴，完善業務推廣策略。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2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2707835"/>
                  </a:ext>
                </a:extLst>
              </a:tr>
              <a:tr h="291472">
                <a:tc rowSpan="3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zh-TW" altLang="en-US" sz="20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加分項目</a:t>
                      </a:r>
                      <a:endParaRPr lang="zh-TW" sz="2000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已取得企業合作意願證明，申請時需提出佐證資料</a:t>
                      </a:r>
                      <a:r>
                        <a:rPr lang="en-US" altLang="zh-TW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如合約、訂單等</a:t>
                      </a:r>
                      <a:r>
                        <a:rPr lang="en-US" altLang="zh-TW" sz="14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。</a:t>
                      </a:r>
                      <a:r>
                        <a:rPr lang="en-US" altLang="zh-TW" sz="14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(5%)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rgbClr val="CCDA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10%</a:t>
                      </a:r>
                      <a:endParaRPr lang="zh-TW" altLang="en-US" sz="16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rgbClr val="CCDA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023543"/>
                  </a:ext>
                </a:extLst>
              </a:tr>
              <a:tr h="3337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執行團隊成員中具備</a:t>
                      </a:r>
                      <a:r>
                        <a:rPr lang="en-US" altLang="zh-TW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年以上於高齡相關產業服務，且擔任高階管理職經驗。</a:t>
                      </a:r>
                      <a:r>
                        <a:rPr lang="en-US" altLang="zh-TW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(5%)</a:t>
                      </a:r>
                      <a:endParaRPr lang="zh-TW" altLang="en-US" sz="1400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4546"/>
                  </a:ext>
                </a:extLst>
              </a:tr>
              <a:tr h="3337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指標型新創：員工人數至少</a:t>
                      </a:r>
                      <a:r>
                        <a:rPr lang="en-US" altLang="zh-TW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人以上且連續</a:t>
                      </a:r>
                      <a:r>
                        <a:rPr lang="en-US" altLang="zh-TW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年營收或員工人數成長超過</a:t>
                      </a:r>
                      <a:r>
                        <a:rPr lang="en-US" altLang="zh-TW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20%</a:t>
                      </a:r>
                      <a:r>
                        <a:rPr lang="zh-TW" altLang="en-US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。</a:t>
                      </a:r>
                      <a:r>
                        <a:rPr lang="en-US" altLang="zh-TW" sz="1400" kern="100" dirty="0"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  <a:sym typeface="微軟正黑體" panose="020B0604030504040204" pitchFamily="34" charset="-120"/>
                        </a:rPr>
                        <a:t>(5%)</a:t>
                      </a:r>
                      <a:endParaRPr lang="zh-TW" altLang="en-US" sz="1400" kern="100" dirty="0"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317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962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4754" y="120271"/>
            <a:ext cx="7222491" cy="559572"/>
          </a:xfrm>
        </p:spPr>
        <p:txBody>
          <a:bodyPr/>
          <a:lstStyle/>
          <a:p>
            <a:r>
              <a:rPr lang="zh-TW" altLang="en-US" sz="4000" dirty="0"/>
              <a:t>簡報大綱</a:t>
            </a: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2006600" y="1283812"/>
            <a:ext cx="7807960" cy="4290376"/>
          </a:xfrm>
        </p:spPr>
        <p:txBody>
          <a:bodyPr/>
          <a:lstStyle/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8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一、公司概況</a:t>
            </a:r>
            <a:endParaRPr lang="en-US" altLang="zh-TW" sz="28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62865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0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（公司簡介、公司簡介與營運說明）</a:t>
            </a:r>
            <a:endParaRPr lang="en-US" altLang="zh-TW" sz="20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8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二、背景與計畫目標</a:t>
            </a:r>
            <a:endParaRPr lang="en-US" altLang="zh-TW" sz="28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62865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0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（市場需求、研究動機、風險評估、現況與可行性分析）</a:t>
            </a:r>
            <a:endParaRPr lang="en-US" altLang="zh-TW" sz="20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8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三、執行內容與實施方法</a:t>
            </a:r>
            <a:endParaRPr lang="en-US" altLang="zh-TW" sz="28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62865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0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（計畫內容及架構、場域驗證規劃）</a:t>
            </a:r>
            <a:endParaRPr lang="en-US" altLang="zh-TW" sz="20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8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四、查核點及預期效益</a:t>
            </a:r>
            <a:endParaRPr lang="en-US" altLang="zh-TW" sz="28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62865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0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（計畫執行產出成果及質化效益）</a:t>
            </a:r>
            <a:endParaRPr lang="en-US" altLang="zh-TW" sz="20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8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五、資源投入</a:t>
            </a:r>
            <a:endParaRPr lang="en-US" altLang="zh-TW" sz="28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62865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0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（經費分配與人力需求）</a:t>
            </a:r>
            <a:endParaRPr lang="en-US" altLang="zh-TW" sz="20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802819" y="6260995"/>
            <a:ext cx="8208962" cy="3603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（包含但不限上述大綱項目撰寫，列印時本行請刪除）</a:t>
            </a:r>
          </a:p>
        </p:txBody>
      </p:sp>
    </p:spTree>
    <p:extLst>
      <p:ext uri="{BB962C8B-B14F-4D97-AF65-F5344CB8AC3E}">
        <p14:creationId xmlns:p14="http://schemas.microsoft.com/office/powerpoint/2010/main" val="1159793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2462212" y="1198563"/>
            <a:ext cx="7399543" cy="5240738"/>
          </a:xfrm>
        </p:spPr>
        <p:txBody>
          <a:bodyPr/>
          <a:lstStyle/>
          <a:p>
            <a:pPr marL="447675" indent="-447675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基本資料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  <a:p>
            <a:pPr marL="904875" indent="-457200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成立時間及基本資料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  <a:p>
            <a:pPr marL="447675" indent="-447675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公司簡介與經營運說明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  <a:p>
            <a:pPr marL="904875" indent="-457200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公司組織與計畫執行人力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  <a:p>
            <a:pPr marL="904875" indent="-457200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主要經營產品或服務及研發投入情況</a:t>
            </a:r>
          </a:p>
          <a:p>
            <a:pPr marL="904875" indent="-457200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財務情況</a:t>
            </a:r>
            <a:r>
              <a:rPr lang="en-US" altLang="zh-TW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–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實收資本額、營業額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zh-TW" altLang="en-US" sz="4000" kern="0" dirty="0"/>
              <a:t>一、公司概況</a:t>
            </a:r>
          </a:p>
        </p:txBody>
      </p:sp>
    </p:spTree>
    <p:extLst>
      <p:ext uri="{BB962C8B-B14F-4D97-AF65-F5344CB8AC3E}">
        <p14:creationId xmlns:p14="http://schemas.microsoft.com/office/powerpoint/2010/main" val="3357921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二、計畫背景與計畫目標</a:t>
            </a:r>
            <a:endParaRPr lang="zh-TW" altLang="en-US" sz="2400" kern="0" dirty="0"/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741145" y="1182704"/>
            <a:ext cx="10722543" cy="4579921"/>
          </a:xfrm>
        </p:spPr>
        <p:txBody>
          <a:bodyPr/>
          <a:lstStyle/>
          <a:p>
            <a:pPr marL="447675" indent="-447675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計畫背景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  <a:p>
            <a:pPr marL="904875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說明從事本計畫之動機，可提供高齡市場的產品或服務之需求，或者自身產品精進等原因。</a:t>
            </a:r>
          </a:p>
          <a:p>
            <a:pPr marL="904875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國內外高齡產業運用現況及面臨問題。</a:t>
            </a:r>
          </a:p>
          <a:p>
            <a:pPr marL="904875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競爭力與可行性分析。</a:t>
            </a:r>
          </a:p>
          <a:p>
            <a:pPr marL="904875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風險評估與因應對策</a:t>
            </a:r>
          </a:p>
          <a:p>
            <a:pPr marL="447675" indent="-447675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計畫目標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  <a:p>
            <a:pPr marL="904875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目標客群、關鍵客戶與階段性目標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484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三、執行內容與實施方法</a:t>
            </a:r>
            <a:endParaRPr lang="zh-TW" altLang="en-US" sz="2400" kern="0" dirty="0"/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741145" y="1182705"/>
            <a:ext cx="10722543" cy="5103796"/>
          </a:xfrm>
        </p:spPr>
        <p:txBody>
          <a:bodyPr/>
          <a:lstStyle/>
          <a:p>
            <a:pPr marL="447675" indent="-447675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計畫內容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  <a:p>
            <a:pPr marL="904875" lvl="0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「商業模式」包含市場競爭優勢與未來市場機會</a:t>
            </a:r>
          </a:p>
          <a:p>
            <a:pPr marL="904875" lvl="0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「場域驗證」包含場域驗證規劃完整性與合作延伸性</a:t>
            </a:r>
          </a:p>
          <a:p>
            <a:pPr marL="904875" lvl="0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「國際發展」國際市場團隊與國際曝光</a:t>
            </a:r>
          </a:p>
          <a:p>
            <a:pPr marL="904875" lvl="0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「募資規劃」募資與出場機制規劃及獲得策略投資機會</a:t>
            </a:r>
          </a:p>
        </p:txBody>
      </p:sp>
    </p:spTree>
    <p:extLst>
      <p:ext uri="{BB962C8B-B14F-4D97-AF65-F5344CB8AC3E}">
        <p14:creationId xmlns:p14="http://schemas.microsoft.com/office/powerpoint/2010/main" val="3501305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三、執行內容與實施方法</a:t>
            </a:r>
            <a:endParaRPr lang="zh-TW" altLang="en-US" sz="2400" kern="0" dirty="0"/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741145" y="1182705"/>
            <a:ext cx="10722543" cy="5103796"/>
          </a:xfrm>
        </p:spPr>
        <p:txBody>
          <a:bodyPr/>
          <a:lstStyle/>
          <a:p>
            <a:pPr marL="447675" indent="-447675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高齡產業共創</a:t>
            </a:r>
            <a:r>
              <a:rPr lang="en-US" altLang="zh-TW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POS(</a:t>
            </a: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服務驗證</a:t>
            </a:r>
            <a:r>
              <a:rPr lang="en-US" altLang="zh-TW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)</a:t>
            </a: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與</a:t>
            </a:r>
            <a:r>
              <a:rPr lang="en-US" altLang="zh-TW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POB(</a:t>
            </a: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商業模式驗證</a:t>
            </a:r>
            <a:r>
              <a:rPr lang="en-US" altLang="zh-TW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)</a:t>
            </a: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規劃，例：預計合作對象</a:t>
            </a:r>
            <a:r>
              <a:rPr lang="en-US" altLang="zh-TW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/</a:t>
            </a: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洽談中對象、合作項目、預計實施場域與合作金額、收費機制等計畫重點。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  <a:p>
            <a:pPr marL="904875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POS/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服務驗證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(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針對關鍵客戶共同規劃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/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實踐產品服務模式建置及驗證，以利進行分析及優化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)</a:t>
            </a:r>
          </a:p>
          <a:p>
            <a:pPr marL="84772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1.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實施場域驗證</a:t>
            </a:r>
          </a:p>
          <a:p>
            <a:pPr marL="84772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2.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關鍵客戶合作</a:t>
            </a:r>
          </a:p>
          <a:p>
            <a:pPr marL="904875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POB(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商業模式驗證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)(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說明未來商模擴散放大機制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–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預計合作對象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/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洽談中對象、合作項目概述、預計實施場域與合作金額，預期效益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)</a:t>
            </a:r>
          </a:p>
          <a:p>
            <a:pPr marL="84772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1.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 商模擴散機制</a:t>
            </a:r>
          </a:p>
          <a:p>
            <a:pPr marL="847725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2.</a:t>
            </a:r>
            <a:r>
              <a:rPr lang="zh-TW" altLang="en-US" sz="2400" b="1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 取得客戶訂單</a:t>
            </a:r>
          </a:p>
        </p:txBody>
      </p:sp>
    </p:spTree>
    <p:extLst>
      <p:ext uri="{BB962C8B-B14F-4D97-AF65-F5344CB8AC3E}">
        <p14:creationId xmlns:p14="http://schemas.microsoft.com/office/powerpoint/2010/main" val="3543916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三、執行內容與實施方法</a:t>
            </a:r>
            <a:endParaRPr lang="zh-TW" altLang="en-US" sz="2400" kern="0" dirty="0"/>
          </a:p>
        </p:txBody>
      </p:sp>
      <p:grpSp>
        <p:nvGrpSpPr>
          <p:cNvPr id="33" name="Group 26"/>
          <p:cNvGrpSpPr>
            <a:grpSpLocks/>
          </p:cNvGrpSpPr>
          <p:nvPr/>
        </p:nvGrpSpPr>
        <p:grpSpPr bwMode="auto">
          <a:xfrm>
            <a:off x="1928548" y="1378014"/>
            <a:ext cx="2595434" cy="756000"/>
            <a:chOff x="4320" y="1152"/>
            <a:chExt cx="414" cy="402"/>
          </a:xfrm>
        </p:grpSpPr>
        <p:sp>
          <p:nvSpPr>
            <p:cNvPr id="34" name="AutoShape 27"/>
            <p:cNvSpPr>
              <a:spLocks noChangeArrowheads="1"/>
            </p:cNvSpPr>
            <p:nvPr/>
          </p:nvSpPr>
          <p:spPr bwMode="lt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5" name="Freeform 28"/>
            <p:cNvSpPr>
              <a:spLocks/>
            </p:cNvSpPr>
            <p:nvPr/>
          </p:nvSpPr>
          <p:spPr bwMode="lt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grpSp>
        <p:nvGrpSpPr>
          <p:cNvPr id="36" name="Group 29"/>
          <p:cNvGrpSpPr>
            <a:grpSpLocks/>
          </p:cNvGrpSpPr>
          <p:nvPr/>
        </p:nvGrpSpPr>
        <p:grpSpPr bwMode="auto">
          <a:xfrm>
            <a:off x="613450" y="1261241"/>
            <a:ext cx="955700" cy="3999463"/>
            <a:chOff x="4320" y="1152"/>
            <a:chExt cx="414" cy="402"/>
          </a:xfrm>
        </p:grpSpPr>
        <p:sp>
          <p:nvSpPr>
            <p:cNvPr id="37" name="AutoShape 30"/>
            <p:cNvSpPr>
              <a:spLocks noChangeArrowheads="1"/>
            </p:cNvSpPr>
            <p:nvPr/>
          </p:nvSpPr>
          <p:spPr bwMode="lt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vert="wordArtVertRtl" wrap="none" anchor="ctr"/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r>
                <a:rPr lang="zh-TW" altLang="zh-TW" sz="2800" b="1" dirty="0">
                  <a:solidFill>
                    <a:srgbClr val="FE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微軟正黑體" pitchFamily="34" charset="-120"/>
                  <a:ea typeface="微軟正黑體" pitchFamily="34" charset="-120"/>
                  <a:cs typeface="Arial" charset="0"/>
                </a:rPr>
                <a:t>○○○計</a:t>
              </a:r>
              <a:r>
                <a:rPr lang="zh-TW" altLang="en-US" sz="2800" b="1" dirty="0">
                  <a:solidFill>
                    <a:srgbClr val="FE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微軟正黑體" pitchFamily="34" charset="-120"/>
                  <a:ea typeface="微軟正黑體" pitchFamily="34" charset="-120"/>
                  <a:cs typeface="Arial" charset="0"/>
                </a:rPr>
                <a:t>畫</a:t>
              </a:r>
              <a:endParaRPr lang="en-US" altLang="zh-TW" sz="28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endParaRPr>
            </a:p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r>
                <a:rPr lang="zh-TW" altLang="en-US" b="1" dirty="0">
                  <a:solidFill>
                    <a:srgbClr val="FE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微軟正黑體" pitchFamily="34" charset="-120"/>
                  <a:ea typeface="微軟正黑體" pitchFamily="34" charset="-120"/>
                  <a:cs typeface="Arial" charset="0"/>
                </a:rPr>
                <a:t>名稱需與封面相同</a:t>
              </a:r>
              <a:endParaRPr lang="en-US" altLang="zh-CN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endParaRPr>
            </a:p>
          </p:txBody>
        </p:sp>
        <p:sp>
          <p:nvSpPr>
            <p:cNvPr id="38" name="Freeform 31"/>
            <p:cNvSpPr>
              <a:spLocks/>
            </p:cNvSpPr>
            <p:nvPr/>
          </p:nvSpPr>
          <p:spPr bwMode="ltGray">
            <a:xfrm>
              <a:off x="4346" y="1162"/>
              <a:ext cx="111" cy="380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2060316" y="1540347"/>
            <a:ext cx="21056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20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計畫指標查核點</a:t>
            </a:r>
            <a:endParaRPr lang="en-US" altLang="zh-CN" sz="2000" b="1" dirty="0">
              <a:solidFill>
                <a:srgbClr val="FE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grpSp>
        <p:nvGrpSpPr>
          <p:cNvPr id="44" name="Group 26"/>
          <p:cNvGrpSpPr>
            <a:grpSpLocks/>
          </p:cNvGrpSpPr>
          <p:nvPr/>
        </p:nvGrpSpPr>
        <p:grpSpPr bwMode="auto">
          <a:xfrm>
            <a:off x="1897687" y="3105911"/>
            <a:ext cx="2667331" cy="756000"/>
            <a:chOff x="4320" y="1152"/>
            <a:chExt cx="414" cy="402"/>
          </a:xfrm>
        </p:grpSpPr>
        <p:sp>
          <p:nvSpPr>
            <p:cNvPr id="45" name="AutoShape 27"/>
            <p:cNvSpPr>
              <a:spLocks noChangeArrowheads="1"/>
            </p:cNvSpPr>
            <p:nvPr/>
          </p:nvSpPr>
          <p:spPr bwMode="lt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46" name="Freeform 28"/>
            <p:cNvSpPr>
              <a:spLocks/>
            </p:cNvSpPr>
            <p:nvPr/>
          </p:nvSpPr>
          <p:spPr bwMode="lt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53" name="Rectangle 44"/>
          <p:cNvSpPr>
            <a:spLocks noChangeArrowheads="1"/>
          </p:cNvSpPr>
          <p:nvPr/>
        </p:nvSpPr>
        <p:spPr bwMode="auto">
          <a:xfrm>
            <a:off x="2030962" y="3283856"/>
            <a:ext cx="24930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A.POS</a:t>
            </a:r>
            <a:r>
              <a:rPr lang="zh-TW" altLang="en-US" sz="20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服務驗證規劃</a:t>
            </a:r>
            <a:endParaRPr lang="en-US" altLang="zh-CN" sz="2000" b="1" dirty="0">
              <a:solidFill>
                <a:srgbClr val="FE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grpSp>
        <p:nvGrpSpPr>
          <p:cNvPr id="59" name="Group 26"/>
          <p:cNvGrpSpPr>
            <a:grpSpLocks/>
          </p:cNvGrpSpPr>
          <p:nvPr/>
        </p:nvGrpSpPr>
        <p:grpSpPr bwMode="auto">
          <a:xfrm>
            <a:off x="1928548" y="4833808"/>
            <a:ext cx="2595434" cy="756000"/>
            <a:chOff x="4320" y="1152"/>
            <a:chExt cx="414" cy="402"/>
          </a:xfrm>
        </p:grpSpPr>
        <p:sp>
          <p:nvSpPr>
            <p:cNvPr id="60" name="AutoShape 27"/>
            <p:cNvSpPr>
              <a:spLocks noChangeArrowheads="1"/>
            </p:cNvSpPr>
            <p:nvPr/>
          </p:nvSpPr>
          <p:spPr bwMode="lt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1" name="Freeform 28"/>
            <p:cNvSpPr>
              <a:spLocks/>
            </p:cNvSpPr>
            <p:nvPr/>
          </p:nvSpPr>
          <p:spPr bwMode="lt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62" name="Rectangle 44"/>
          <p:cNvSpPr>
            <a:spLocks noChangeArrowheads="1"/>
          </p:cNvSpPr>
          <p:nvPr/>
        </p:nvSpPr>
        <p:spPr bwMode="auto">
          <a:xfrm>
            <a:off x="2011302" y="5045759"/>
            <a:ext cx="25652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B.POB</a:t>
            </a:r>
            <a:r>
              <a:rPr lang="zh-TW" altLang="en-US" sz="20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商模驗證規劃</a:t>
            </a:r>
            <a:endParaRPr lang="en-US" altLang="zh-CN" sz="2000" b="1" dirty="0">
              <a:solidFill>
                <a:srgbClr val="FE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sp>
        <p:nvSpPr>
          <p:cNvPr id="66" name="Rectangle 50"/>
          <p:cNvSpPr>
            <a:spLocks noChangeArrowheads="1"/>
          </p:cNvSpPr>
          <p:nvPr/>
        </p:nvSpPr>
        <p:spPr bwMode="auto">
          <a:xfrm>
            <a:off x="1971594" y="2187033"/>
            <a:ext cx="24940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權重</a:t>
            </a:r>
            <a:r>
              <a:rPr lang="en-US" altLang="zh-TW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12</a:t>
            </a:r>
            <a:r>
              <a:rPr lang="zh-TW" altLang="zh-TW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 </a:t>
            </a:r>
            <a:r>
              <a:rPr lang="en-US" altLang="zh-TW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%</a:t>
            </a:r>
          </a:p>
          <a:p>
            <a:pPr algn="ctr"/>
            <a:r>
              <a:rPr lang="zh-TW" altLang="en-US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（執行單位： 本公司）</a:t>
            </a:r>
            <a:endParaRPr lang="en-US" altLang="zh-CN" sz="1600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sp>
        <p:nvSpPr>
          <p:cNvPr id="67" name="Rectangle 50"/>
          <p:cNvSpPr>
            <a:spLocks noChangeArrowheads="1"/>
          </p:cNvSpPr>
          <p:nvPr/>
        </p:nvSpPr>
        <p:spPr bwMode="auto">
          <a:xfrm>
            <a:off x="1771375" y="5618985"/>
            <a:ext cx="29000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權重</a:t>
            </a:r>
            <a:r>
              <a:rPr lang="zh-TW" altLang="zh-TW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○○ </a:t>
            </a:r>
            <a:r>
              <a:rPr lang="en-US" altLang="zh-TW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%</a:t>
            </a:r>
          </a:p>
          <a:p>
            <a:pPr algn="ctr"/>
            <a:r>
              <a:rPr lang="zh-TW" altLang="en-US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（執行單位：本公司、委外</a:t>
            </a:r>
            <a:r>
              <a:rPr lang="en-US" altLang="zh-TW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B</a:t>
            </a:r>
            <a:r>
              <a:rPr lang="zh-TW" altLang="en-US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）</a:t>
            </a:r>
            <a:endParaRPr lang="en-US" altLang="zh-CN" sz="1600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cxnSp>
        <p:nvCxnSpPr>
          <p:cNvPr id="68" name="直線接點 67"/>
          <p:cNvCxnSpPr>
            <a:cxnSpLocks/>
            <a:stCxn id="37" idx="3"/>
            <a:endCxn id="34" idx="1"/>
          </p:cNvCxnSpPr>
          <p:nvPr/>
        </p:nvCxnSpPr>
        <p:spPr>
          <a:xfrm flipV="1">
            <a:off x="1569150" y="1756014"/>
            <a:ext cx="359398" cy="1504959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cxnSpLocks/>
            <a:stCxn id="37" idx="3"/>
            <a:endCxn id="60" idx="1"/>
          </p:cNvCxnSpPr>
          <p:nvPr/>
        </p:nvCxnSpPr>
        <p:spPr>
          <a:xfrm>
            <a:off x="1569150" y="3260973"/>
            <a:ext cx="359398" cy="1950835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直線接點 72"/>
          <p:cNvCxnSpPr>
            <a:cxnSpLocks/>
            <a:stCxn id="37" idx="3"/>
            <a:endCxn id="45" idx="1"/>
          </p:cNvCxnSpPr>
          <p:nvPr/>
        </p:nvCxnSpPr>
        <p:spPr>
          <a:xfrm>
            <a:off x="1569150" y="3260973"/>
            <a:ext cx="328537" cy="22293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1BBB05F9-334A-9E95-2E16-B12ABC06E1F3}"/>
              </a:ext>
            </a:extLst>
          </p:cNvPr>
          <p:cNvGrpSpPr/>
          <p:nvPr/>
        </p:nvGrpSpPr>
        <p:grpSpPr>
          <a:xfrm>
            <a:off x="4523982" y="855854"/>
            <a:ext cx="3123191" cy="1661451"/>
            <a:chOff x="5976178" y="858365"/>
            <a:chExt cx="3123191" cy="1864330"/>
          </a:xfrm>
        </p:grpSpPr>
        <p:sp>
          <p:nvSpPr>
            <p:cNvPr id="5" name="AutoShape 27">
              <a:extLst>
                <a:ext uri="{FF2B5EF4-FFF2-40B4-BE49-F238E27FC236}">
                  <a16:creationId xmlns:a16="http://schemas.microsoft.com/office/drawing/2014/main" id="{79E4C787-6262-666D-8360-2EA6CC4AC22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6421585" y="858365"/>
              <a:ext cx="2677784" cy="567251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altLang="zh-CN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1.</a:t>
              </a:r>
              <a:r>
                <a:rPr lang="zh-TW" altLang="en-US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僱用我國員工</a:t>
              </a:r>
              <a:r>
                <a:rPr lang="en-US" altLang="zh-TW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</a:t>
              </a:r>
              <a:r>
                <a:rPr lang="zh-TW" altLang="en-US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名以上</a:t>
              </a:r>
              <a:endParaRPr lang="zh-CN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" name="AutoShape 27">
              <a:extLst>
                <a:ext uri="{FF2B5EF4-FFF2-40B4-BE49-F238E27FC236}">
                  <a16:creationId xmlns:a16="http://schemas.microsoft.com/office/drawing/2014/main" id="{E7118CD5-9E80-279F-FEF0-AB85C2DE1F2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6423178" y="1758282"/>
              <a:ext cx="2674597" cy="964413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altLang="zh-CN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2.</a:t>
              </a:r>
              <a:r>
                <a:rPr lang="zh-TW" altLang="en-US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zh-TW" altLang="en-US" sz="14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獲得高齡產業合作支持，於</a:t>
              </a:r>
              <a:endParaRPr lang="en-US" altLang="zh-TW" sz="14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defRPr/>
              </a:pPr>
              <a:r>
                <a:rPr lang="zh-TW" altLang="en-US" sz="14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結案前取得策略性投資或訂單</a:t>
              </a:r>
              <a:endParaRPr lang="en-US" altLang="zh-TW" sz="14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defRPr/>
              </a:pPr>
              <a:r>
                <a:rPr lang="zh-TW" altLang="en-US" sz="14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或合約</a:t>
              </a:r>
              <a:r>
                <a:rPr lang="en-US" altLang="zh-TW" sz="14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4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需量化</a:t>
              </a:r>
              <a:r>
                <a:rPr lang="en-US" altLang="zh-TW" sz="14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zh-CN" altLang="en-US" sz="2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11" name="接點: 肘形 10">
              <a:extLst>
                <a:ext uri="{FF2B5EF4-FFF2-40B4-BE49-F238E27FC236}">
                  <a16:creationId xmlns:a16="http://schemas.microsoft.com/office/drawing/2014/main" id="{1EB7BFE6-FBC6-6730-8E96-B16965F51538}"/>
                </a:ext>
              </a:extLst>
            </p:cNvPr>
            <p:cNvCxnSpPr>
              <a:cxnSpLocks/>
              <a:stCxn id="34" idx="3"/>
              <a:endCxn id="6" idx="1"/>
            </p:cNvCxnSpPr>
            <p:nvPr/>
          </p:nvCxnSpPr>
          <p:spPr bwMode="auto">
            <a:xfrm>
              <a:off x="5976178" y="1868443"/>
              <a:ext cx="447000" cy="372046"/>
            </a:xfrm>
            <a:prstGeom prst="bentConnector3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F614BC91-E8CB-B9CE-4EB5-D1DA88C3A6D5}"/>
              </a:ext>
            </a:extLst>
          </p:cNvPr>
          <p:cNvGrpSpPr/>
          <p:nvPr/>
        </p:nvGrpSpPr>
        <p:grpSpPr>
          <a:xfrm>
            <a:off x="4939326" y="2794905"/>
            <a:ext cx="1914124" cy="1466951"/>
            <a:chOff x="9426740" y="1014446"/>
            <a:chExt cx="1921626" cy="1466951"/>
          </a:xfrm>
        </p:grpSpPr>
        <p:sp>
          <p:nvSpPr>
            <p:cNvPr id="15" name="AutoShape 27">
              <a:extLst>
                <a:ext uri="{FF2B5EF4-FFF2-40B4-BE49-F238E27FC236}">
                  <a16:creationId xmlns:a16="http://schemas.microsoft.com/office/drawing/2014/main" id="{B2CF5981-863C-8B0A-E82D-C3B7B6A835B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9426740" y="1014446"/>
              <a:ext cx="1921626" cy="567251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altLang="zh-CN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A1.</a:t>
              </a:r>
              <a:r>
                <a:rPr lang="en-US" altLang="zh-TW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XX</a:t>
              </a:r>
              <a:r>
                <a:rPr lang="zh-TW" altLang="en-US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工作項目</a:t>
              </a:r>
              <a:endParaRPr lang="zh-CN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" name="AutoShape 27">
              <a:extLst>
                <a:ext uri="{FF2B5EF4-FFF2-40B4-BE49-F238E27FC236}">
                  <a16:creationId xmlns:a16="http://schemas.microsoft.com/office/drawing/2014/main" id="{531C0EF7-4DF5-B2DD-4FA9-6F7421B42FC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9432716" y="1914146"/>
              <a:ext cx="1915649" cy="567251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altLang="zh-TW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A2. XX</a:t>
              </a:r>
              <a:r>
                <a:rPr lang="zh-TW" altLang="en-US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工作項目</a:t>
              </a:r>
              <a:endParaRPr lang="zh-CN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88E43613-0A80-29A4-8EBC-F70BB4122F32}"/>
              </a:ext>
            </a:extLst>
          </p:cNvPr>
          <p:cNvGrpSpPr/>
          <p:nvPr/>
        </p:nvGrpSpPr>
        <p:grpSpPr>
          <a:xfrm>
            <a:off x="4576532" y="4570815"/>
            <a:ext cx="3201121" cy="1490853"/>
            <a:chOff x="8088834" y="1014446"/>
            <a:chExt cx="3201121" cy="1490853"/>
          </a:xfrm>
        </p:grpSpPr>
        <p:sp>
          <p:nvSpPr>
            <p:cNvPr id="24" name="AutoShape 27">
              <a:extLst>
                <a:ext uri="{FF2B5EF4-FFF2-40B4-BE49-F238E27FC236}">
                  <a16:creationId xmlns:a16="http://schemas.microsoft.com/office/drawing/2014/main" id="{DF08F383-1BE2-08A0-2EB8-AA788C0262D6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9426740" y="1014446"/>
              <a:ext cx="1863215" cy="567251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altLang="zh-CN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B1.</a:t>
              </a:r>
              <a:r>
                <a:rPr lang="en-US" altLang="zh-TW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XX</a:t>
              </a:r>
              <a:r>
                <a:rPr lang="zh-TW" altLang="en-US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工作項目</a:t>
              </a:r>
              <a:endParaRPr lang="zh-CN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AutoShape 27">
              <a:extLst>
                <a:ext uri="{FF2B5EF4-FFF2-40B4-BE49-F238E27FC236}">
                  <a16:creationId xmlns:a16="http://schemas.microsoft.com/office/drawing/2014/main" id="{D74746D8-8FFF-5DB6-E8CC-28693402FB7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9426740" y="1938048"/>
              <a:ext cx="1863215" cy="567251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altLang="zh-TW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B2. XX</a:t>
              </a:r>
              <a:r>
                <a:rPr lang="zh-TW" altLang="en-US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工作項目</a:t>
              </a:r>
              <a:endParaRPr lang="zh-CN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26" name="接點: 肘形 25">
              <a:extLst>
                <a:ext uri="{FF2B5EF4-FFF2-40B4-BE49-F238E27FC236}">
                  <a16:creationId xmlns:a16="http://schemas.microsoft.com/office/drawing/2014/main" id="{97ED76F9-63F4-093D-CF8D-34A8D2A609F5}"/>
                </a:ext>
              </a:extLst>
            </p:cNvPr>
            <p:cNvCxnSpPr>
              <a:cxnSpLocks/>
              <a:stCxn id="62" idx="3"/>
              <a:endCxn id="24" idx="1"/>
            </p:cNvCxnSpPr>
            <p:nvPr/>
          </p:nvCxnSpPr>
          <p:spPr bwMode="auto">
            <a:xfrm flipV="1">
              <a:off x="8088834" y="1298072"/>
              <a:ext cx="1337906" cy="391373"/>
            </a:xfrm>
            <a:prstGeom prst="bentConnector3">
              <a:avLst>
                <a:gd name="adj1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接點: 肘形 26">
              <a:extLst>
                <a:ext uri="{FF2B5EF4-FFF2-40B4-BE49-F238E27FC236}">
                  <a16:creationId xmlns:a16="http://schemas.microsoft.com/office/drawing/2014/main" id="{B7950097-C6A9-B545-FBA2-0564BA448B9F}"/>
                </a:ext>
              </a:extLst>
            </p:cNvPr>
            <p:cNvCxnSpPr>
              <a:cxnSpLocks/>
              <a:stCxn id="62" idx="3"/>
              <a:endCxn id="25" idx="1"/>
            </p:cNvCxnSpPr>
            <p:nvPr/>
          </p:nvCxnSpPr>
          <p:spPr bwMode="auto">
            <a:xfrm>
              <a:off x="8088834" y="1689445"/>
              <a:ext cx="1337906" cy="532229"/>
            </a:xfrm>
            <a:prstGeom prst="bentConnector3">
              <a:avLst>
                <a:gd name="adj1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8" name="接點: 肘形 47">
            <a:extLst>
              <a:ext uri="{FF2B5EF4-FFF2-40B4-BE49-F238E27FC236}">
                <a16:creationId xmlns:a16="http://schemas.microsoft.com/office/drawing/2014/main" id="{00E6EBEA-7F9B-10DA-8A45-8748391567EC}"/>
              </a:ext>
            </a:extLst>
          </p:cNvPr>
          <p:cNvCxnSpPr>
            <a:cxnSpLocks/>
            <a:stCxn id="45" idx="3"/>
            <a:endCxn id="16" idx="1"/>
          </p:cNvCxnSpPr>
          <p:nvPr/>
        </p:nvCxnSpPr>
        <p:spPr bwMode="auto">
          <a:xfrm>
            <a:off x="4565018" y="3483911"/>
            <a:ext cx="380261" cy="494320"/>
          </a:xfrm>
          <a:prstGeom prst="bentConnector3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接點: 肘形 49">
            <a:extLst>
              <a:ext uri="{FF2B5EF4-FFF2-40B4-BE49-F238E27FC236}">
                <a16:creationId xmlns:a16="http://schemas.microsoft.com/office/drawing/2014/main" id="{CDF0B574-45D2-CF7A-00C0-6D4D84D001B2}"/>
              </a:ext>
            </a:extLst>
          </p:cNvPr>
          <p:cNvCxnSpPr>
            <a:cxnSpLocks/>
            <a:stCxn id="45" idx="3"/>
            <a:endCxn id="15" idx="1"/>
          </p:cNvCxnSpPr>
          <p:nvPr/>
        </p:nvCxnSpPr>
        <p:spPr bwMode="auto">
          <a:xfrm flipV="1">
            <a:off x="4565018" y="3078531"/>
            <a:ext cx="374309" cy="405380"/>
          </a:xfrm>
          <a:prstGeom prst="bentConnector3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接點: 肘形 51">
            <a:extLst>
              <a:ext uri="{FF2B5EF4-FFF2-40B4-BE49-F238E27FC236}">
                <a16:creationId xmlns:a16="http://schemas.microsoft.com/office/drawing/2014/main" id="{E478BD52-86DE-D020-5230-60D049581086}"/>
              </a:ext>
            </a:extLst>
          </p:cNvPr>
          <p:cNvCxnSpPr>
            <a:stCxn id="34" idx="3"/>
            <a:endCxn id="5" idx="1"/>
          </p:cNvCxnSpPr>
          <p:nvPr/>
        </p:nvCxnSpPr>
        <p:spPr bwMode="auto">
          <a:xfrm flipV="1">
            <a:off x="4523982" y="1108615"/>
            <a:ext cx="445407" cy="647399"/>
          </a:xfrm>
          <a:prstGeom prst="bentConnector3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tangle 50">
            <a:extLst>
              <a:ext uri="{FF2B5EF4-FFF2-40B4-BE49-F238E27FC236}">
                <a16:creationId xmlns:a16="http://schemas.microsoft.com/office/drawing/2014/main" id="{24D8786A-72F1-ED25-440D-42906C99B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9389" y="1407577"/>
            <a:ext cx="26777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權重</a:t>
            </a:r>
            <a:r>
              <a:rPr lang="en-US" altLang="zh-TW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2</a:t>
            </a:r>
            <a:r>
              <a:rPr lang="zh-TW" altLang="zh-TW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 </a:t>
            </a:r>
            <a:r>
              <a:rPr lang="en-US" altLang="zh-TW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%</a:t>
            </a:r>
            <a:r>
              <a:rPr lang="zh-TW" altLang="en-US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（執行單位：本公司）</a:t>
            </a:r>
            <a:endParaRPr lang="en-US" altLang="zh-CN" sz="12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sp>
        <p:nvSpPr>
          <p:cNvPr id="56" name="Rectangle 50">
            <a:extLst>
              <a:ext uri="{FF2B5EF4-FFF2-40B4-BE49-F238E27FC236}">
                <a16:creationId xmlns:a16="http://schemas.microsoft.com/office/drawing/2014/main" id="{82D83EEC-7C3A-698F-265C-EA3A667E9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1873" y="2521695"/>
            <a:ext cx="26777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權重</a:t>
            </a:r>
            <a:r>
              <a:rPr lang="en-US" altLang="zh-TW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10</a:t>
            </a:r>
            <a:r>
              <a:rPr lang="zh-TW" altLang="zh-TW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 </a:t>
            </a:r>
            <a:r>
              <a:rPr lang="en-US" altLang="zh-TW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%</a:t>
            </a:r>
            <a:r>
              <a:rPr lang="zh-TW" altLang="en-US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（執行單位：本公司）</a:t>
            </a:r>
            <a:endParaRPr lang="en-US" altLang="zh-CN" sz="12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sp>
        <p:nvSpPr>
          <p:cNvPr id="57" name="Rectangle 50">
            <a:extLst>
              <a:ext uri="{FF2B5EF4-FFF2-40B4-BE49-F238E27FC236}">
                <a16:creationId xmlns:a16="http://schemas.microsoft.com/office/drawing/2014/main" id="{E3F90A11-0409-0284-2018-4CB4C639E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8529" y="3361947"/>
            <a:ext cx="26777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權重</a:t>
            </a:r>
            <a:r>
              <a:rPr lang="zh-TW" altLang="zh-TW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○○ </a:t>
            </a:r>
            <a:r>
              <a:rPr lang="en-US" altLang="zh-TW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%</a:t>
            </a:r>
            <a:r>
              <a:rPr lang="zh-TW" altLang="en-US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（執行單位：本公司）</a:t>
            </a:r>
            <a:endParaRPr lang="en-US" altLang="zh-CN" sz="12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sp>
        <p:nvSpPr>
          <p:cNvPr id="58" name="Rectangle 50">
            <a:extLst>
              <a:ext uri="{FF2B5EF4-FFF2-40B4-BE49-F238E27FC236}">
                <a16:creationId xmlns:a16="http://schemas.microsoft.com/office/drawing/2014/main" id="{33B6157F-5DC1-76B9-D1FF-F2DE786E2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985" y="4262309"/>
            <a:ext cx="2898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權重</a:t>
            </a:r>
            <a:r>
              <a:rPr lang="zh-TW" altLang="zh-TW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○○ </a:t>
            </a:r>
            <a:r>
              <a:rPr lang="en-US" altLang="zh-TW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%</a:t>
            </a:r>
            <a:r>
              <a:rPr lang="zh-TW" altLang="en-US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（執行單位：○○資訊公司）</a:t>
            </a:r>
            <a:endParaRPr lang="en-US" altLang="zh-CN" sz="12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sp>
        <p:nvSpPr>
          <p:cNvPr id="64" name="Rectangle 50">
            <a:extLst>
              <a:ext uri="{FF2B5EF4-FFF2-40B4-BE49-F238E27FC236}">
                <a16:creationId xmlns:a16="http://schemas.microsoft.com/office/drawing/2014/main" id="{3C7A0F2A-1B98-EA26-29A8-701BDFA1C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1872" y="5189452"/>
            <a:ext cx="28309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權重</a:t>
            </a:r>
            <a:r>
              <a:rPr lang="zh-TW" altLang="zh-TW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○○ </a:t>
            </a:r>
            <a:r>
              <a:rPr lang="en-US" altLang="zh-TW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%</a:t>
            </a:r>
            <a:r>
              <a:rPr lang="zh-TW" altLang="en-US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（執行單位：○○資訊公司）</a:t>
            </a:r>
            <a:endParaRPr lang="en-US" altLang="zh-CN" sz="12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sp>
        <p:nvSpPr>
          <p:cNvPr id="69" name="Rectangle 50">
            <a:extLst>
              <a:ext uri="{FF2B5EF4-FFF2-40B4-BE49-F238E27FC236}">
                <a16:creationId xmlns:a16="http://schemas.microsoft.com/office/drawing/2014/main" id="{6B3AF481-46BB-0153-9783-FA5D5ED5B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9389" y="6089814"/>
            <a:ext cx="26777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權重</a:t>
            </a:r>
            <a:r>
              <a:rPr lang="zh-TW" altLang="zh-TW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○○ </a:t>
            </a:r>
            <a:r>
              <a:rPr lang="en-US" altLang="zh-TW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%</a:t>
            </a:r>
            <a:r>
              <a:rPr lang="zh-TW" altLang="en-US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（執行單位：本公司）</a:t>
            </a:r>
            <a:endParaRPr lang="en-US" altLang="zh-CN" sz="12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sp>
        <p:nvSpPr>
          <p:cNvPr id="70" name="Rectangle 50">
            <a:extLst>
              <a:ext uri="{FF2B5EF4-FFF2-40B4-BE49-F238E27FC236}">
                <a16:creationId xmlns:a16="http://schemas.microsoft.com/office/drawing/2014/main" id="{F614E4F1-1FFD-2D0E-507F-F10A4D32D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6044" y="3873495"/>
            <a:ext cx="293418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權重</a:t>
            </a:r>
            <a:r>
              <a:rPr lang="zh-TW" altLang="zh-TW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○○ </a:t>
            </a:r>
            <a:r>
              <a:rPr lang="en-US" altLang="zh-TW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%</a:t>
            </a:r>
          </a:p>
          <a:p>
            <a:pPr algn="ctr"/>
            <a:r>
              <a:rPr lang="zh-TW" altLang="en-US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（執行單位： 本公司、委外</a:t>
            </a:r>
            <a:r>
              <a:rPr lang="en-US" altLang="zh-TW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A</a:t>
            </a:r>
            <a:r>
              <a:rPr lang="zh-TW" altLang="en-US" sz="16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）</a:t>
            </a:r>
            <a:endParaRPr lang="en-US" altLang="zh-CN" sz="1600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sp>
        <p:nvSpPr>
          <p:cNvPr id="51" name="內容版面配置區 2">
            <a:extLst>
              <a:ext uri="{FF2B5EF4-FFF2-40B4-BE49-F238E27FC236}">
                <a16:creationId xmlns:a16="http://schemas.microsoft.com/office/drawing/2014/main" id="{0DD06CB4-33D7-41D8-9808-3BA6F61E96E1}"/>
              </a:ext>
            </a:extLst>
          </p:cNvPr>
          <p:cNvSpPr txBox="1">
            <a:spLocks/>
          </p:cNvSpPr>
          <p:nvPr/>
        </p:nvSpPr>
        <p:spPr bwMode="auto">
          <a:xfrm>
            <a:off x="7777653" y="1356237"/>
            <a:ext cx="4145001" cy="442180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447675" indent="-324000" algn="just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重點</a:t>
            </a:r>
            <a:r>
              <a:rPr lang="en-US" altLang="zh-TW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1</a:t>
            </a: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：清楚拆解計畫內容，規劃各分項項目，並明列執行單位與委外單位所佔比重。</a:t>
            </a:r>
            <a:endParaRPr lang="en-US" altLang="zh-TW" sz="1700" b="0" kern="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微軟正黑體" panose="020B0604030504040204" pitchFamily="34" charset="-120"/>
            </a:endParaRPr>
          </a:p>
          <a:p>
            <a:pPr marL="447675" indent="-324000" algn="just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重點</a:t>
            </a:r>
            <a:r>
              <a:rPr lang="en-US" altLang="zh-TW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2</a:t>
            </a: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：查核點</a:t>
            </a:r>
            <a:r>
              <a:rPr lang="en-US" altLang="zh-TW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1</a:t>
            </a: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、</a:t>
            </a:r>
            <a:r>
              <a:rPr lang="en-US" altLang="zh-TW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2</a:t>
            </a: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為固定查核點，請勿調整位置，而查核點</a:t>
            </a:r>
            <a:r>
              <a:rPr lang="en-US" altLang="zh-TW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A1</a:t>
            </a: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與</a:t>
            </a:r>
            <a:r>
              <a:rPr lang="en-US" altLang="zh-TW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A2</a:t>
            </a: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的權重合計固定為</a:t>
            </a:r>
            <a:r>
              <a:rPr lang="en-US" altLang="zh-TW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12%</a:t>
            </a: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。</a:t>
            </a:r>
            <a:endParaRPr lang="en-US" altLang="zh-TW" sz="1700" b="0" kern="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微軟正黑體" panose="020B0604030504040204" pitchFamily="34" charset="-120"/>
            </a:endParaRPr>
          </a:p>
          <a:p>
            <a:pPr marL="447675" indent="-324000" algn="just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重點</a:t>
            </a:r>
            <a:r>
              <a:rPr lang="en-US" altLang="zh-TW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3</a:t>
            </a: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：經費預算有編列委外費用者，須將委外對象填入執行單位。</a:t>
            </a:r>
            <a:endParaRPr lang="en-US" altLang="zh-TW" sz="1700" b="0" kern="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微軟正黑體" panose="020B0604030504040204" pitchFamily="34" charset="-120"/>
            </a:endParaRPr>
          </a:p>
          <a:p>
            <a:pPr marL="447675" indent="-324000" algn="just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重點</a:t>
            </a:r>
            <a:r>
              <a:rPr lang="en-US" altLang="zh-TW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4</a:t>
            </a: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 ：上述所填之委外廠商，也須於申請系統之</a:t>
            </a:r>
            <a:r>
              <a:rPr lang="en-US" altLang="zh-TW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【</a:t>
            </a: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委託研究或驗證費</a:t>
            </a:r>
            <a:r>
              <a:rPr lang="en-US" altLang="zh-TW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】</a:t>
            </a: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填入合作對象、內容與金額。</a:t>
            </a:r>
            <a:endParaRPr lang="en-US" altLang="zh-TW" sz="1700" b="0" kern="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微軟正黑體" panose="020B0604030504040204" pitchFamily="34" charset="-120"/>
            </a:endParaRPr>
          </a:p>
          <a:p>
            <a:pPr marL="447675" indent="-324000" algn="just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重點</a:t>
            </a:r>
            <a:r>
              <a:rPr lang="en-US" altLang="zh-TW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5</a:t>
            </a:r>
            <a:r>
              <a:rPr lang="zh-TW" altLang="en-US" sz="1700" b="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微軟正黑體" panose="020B0604030504040204" pitchFamily="34" charset="-120"/>
              </a:rPr>
              <a:t>：委外合作單位或驗證單位不得為利害關係人不得為利害關係人，利害關係人定義依據「企業會計準則公報第十四號」規定。</a:t>
            </a:r>
          </a:p>
        </p:txBody>
      </p:sp>
    </p:spTree>
    <p:extLst>
      <p:ext uri="{BB962C8B-B14F-4D97-AF65-F5344CB8AC3E}">
        <p14:creationId xmlns:p14="http://schemas.microsoft.com/office/powerpoint/2010/main" val="2787553939"/>
      </p:ext>
    </p:extLst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訂設計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000" tIns="10800" rIns="18000" bIns="10800" numCol="1" anchor="t" anchorCtr="0" compatLnSpc="1">
        <a:prstTxWarp prst="textNoShape">
          <a:avLst/>
        </a:prstTxWarp>
      </a:bodyPr>
      <a:lstStyle>
        <a:defPPr marL="900113" marR="0" indent="-900113" algn="l" defTabSz="914400" rtl="0" eaLnBrk="1" fontAlgn="base" latinLnBrk="0" hangingPunct="1">
          <a:lnSpc>
            <a:spcPct val="140000"/>
          </a:lnSpc>
          <a:spcBef>
            <a:spcPct val="30000"/>
          </a:spcBef>
          <a:spcAft>
            <a:spcPct val="0"/>
          </a:spcAft>
          <a:buClr>
            <a:srgbClr val="1B34B1"/>
          </a:buClr>
          <a:buSzPct val="80000"/>
          <a:buFont typeface="Wingdings" pitchFamily="2" charset="2"/>
          <a:buNone/>
          <a:tabLst>
            <a:tab pos="1074738" algn="l"/>
          </a:tabLst>
          <a:defRPr kumimoji="0" lang="zh-TW" altLang="en-US" sz="40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000" tIns="10800" rIns="18000" bIns="10800" numCol="1" anchor="t" anchorCtr="0" compatLnSpc="1">
        <a:prstTxWarp prst="textNoShape">
          <a:avLst/>
        </a:prstTxWarp>
      </a:bodyPr>
      <a:lstStyle>
        <a:defPPr marL="900113" marR="0" indent="-900113" algn="l" defTabSz="914400" rtl="0" eaLnBrk="1" fontAlgn="base" latinLnBrk="0" hangingPunct="1">
          <a:lnSpc>
            <a:spcPct val="140000"/>
          </a:lnSpc>
          <a:spcBef>
            <a:spcPct val="30000"/>
          </a:spcBef>
          <a:spcAft>
            <a:spcPct val="0"/>
          </a:spcAft>
          <a:buClr>
            <a:srgbClr val="1B34B1"/>
          </a:buClr>
          <a:buSzPct val="80000"/>
          <a:buFont typeface="Wingdings" pitchFamily="2" charset="2"/>
          <a:buNone/>
          <a:tabLst>
            <a:tab pos="1074738" algn="l"/>
          </a:tabLst>
          <a:defRPr kumimoji="0" lang="zh-TW" altLang="en-US" sz="40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defRPr>
        </a:defPPr>
      </a:lstStyle>
    </a:lnDef>
  </a:objectDefaults>
  <a:extraClrSchemeLst>
    <a:extraClrScheme>
      <a:clrScheme name="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25878</TotalTime>
  <Words>2196</Words>
  <Application>Microsoft Office PowerPoint</Application>
  <PresentationFormat>寬螢幕</PresentationFormat>
  <Paragraphs>308</Paragraphs>
  <Slides>15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15</vt:i4>
      </vt:variant>
    </vt:vector>
  </HeadingPairs>
  <TitlesOfParts>
    <vt:vector size="23" baseType="lpstr">
      <vt:lpstr>微軟正黑體</vt:lpstr>
      <vt:lpstr>標楷體</vt:lpstr>
      <vt:lpstr>Arial</vt:lpstr>
      <vt:lpstr>Calibri</vt:lpstr>
      <vt:lpstr>Times New Roman</vt:lpstr>
      <vt:lpstr>Wingdings</vt:lpstr>
      <vt:lpstr>自訂設計</vt:lpstr>
      <vt:lpstr>1_自訂設計</vt:lpstr>
      <vt:lpstr>114年度「次世代產業新創淬鍊計畫」 新創驅動高齡驗證獎勵</vt:lpstr>
      <vt:lpstr>簡報重點掌握</vt:lpstr>
      <vt:lpstr>PowerPoint 簡報</vt:lpstr>
      <vt:lpstr>簡報大綱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附件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3.113年度「次世代產業新創淬鍊計畫」新創驅動高齡驗證獎勵簡報_20230919</dc:title>
  <dc:creator>新創共創獎勵專案小組</dc:creator>
  <cp:lastModifiedBy>林家寧</cp:lastModifiedBy>
  <cp:revision>1802</cp:revision>
  <cp:lastPrinted>2020-06-09T04:52:29Z</cp:lastPrinted>
  <dcterms:created xsi:type="dcterms:W3CDTF">2019-08-02T05:05:05Z</dcterms:created>
  <dcterms:modified xsi:type="dcterms:W3CDTF">2025-02-04T05:48:09Z</dcterms:modified>
</cp:coreProperties>
</file>