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492" r:id="rId2"/>
    <p:sldId id="257" r:id="rId3"/>
    <p:sldId id="504" r:id="rId4"/>
    <p:sldId id="506" r:id="rId5"/>
    <p:sldId id="508" r:id="rId6"/>
    <p:sldId id="509" r:id="rId7"/>
    <p:sldId id="510" r:id="rId8"/>
    <p:sldId id="511" r:id="rId9"/>
    <p:sldId id="513" r:id="rId10"/>
    <p:sldId id="512" r:id="rId11"/>
    <p:sldId id="515" r:id="rId12"/>
    <p:sldId id="516" r:id="rId13"/>
    <p:sldId id="480" r:id="rId14"/>
    <p:sldId id="517" r:id="rId15"/>
    <p:sldId id="505" r:id="rId1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E3CF"/>
    <a:srgbClr val="01B4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淺色樣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82" autoAdjust="0"/>
  </p:normalViewPr>
  <p:slideViewPr>
    <p:cSldViewPr snapToGrid="0">
      <p:cViewPr varScale="1">
        <p:scale>
          <a:sx n="74" d="100"/>
          <a:sy n="74" d="100"/>
        </p:scale>
        <p:origin x="93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8902E948-E7E7-4022-8CE0-F2B0A24105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24F11D2-4531-454C-9A10-EA81AEAC688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EB247-C729-4464-ACC8-7C086453E54B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4F923A49-14AD-423F-922C-32FE4B4C05B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C8EEBE6-3E23-4C9F-AA67-D26A80903C6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0F900-7066-49CA-BC14-259D58EE04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642784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4320E1-6B5A-4BC9-A6C0-BF6EF80C479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CD9E8-2F2D-4D5C-98C9-57C66D9F47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136781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3332B-100D-C3FD-CB11-B8EAA9126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4DC0ADC1-98C3-5047-3DCB-847790C47A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8040317-CB04-709C-3705-AF57DD106A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E0F3128-5CF8-872D-CA65-3A2987343D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CD9E8-2F2D-4D5C-98C9-57C66D9F47F8}" type="slidenum">
              <a:rPr lang="zh-TW" altLang="en-US" smtClean="0"/>
              <a:t>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292F716-2F14-A277-88E9-5BFBD6B07E7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394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2D5A932-E60B-47E5-9EB1-94F9F4798F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DAC31FA-BAAA-462A-BD0D-35B1B30B8F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/>
              <a:t>按一下以編輯母片子標題樣式</a:t>
            </a:r>
          </a:p>
        </p:txBody>
      </p:sp>
    </p:spTree>
    <p:extLst>
      <p:ext uri="{BB962C8B-B14F-4D97-AF65-F5344CB8AC3E}">
        <p14:creationId xmlns:p14="http://schemas.microsoft.com/office/powerpoint/2010/main" val="791280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5"/>
          <p:cNvSpPr>
            <a:spLocks noGrp="1"/>
          </p:cNvSpPr>
          <p:nvPr>
            <p:ph type="sldNum" sz="quarter" idx="10"/>
          </p:nvPr>
        </p:nvSpPr>
        <p:spPr>
          <a:xfrm>
            <a:off x="11772900" y="6475413"/>
            <a:ext cx="419100" cy="304800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+mn-lt"/>
                <a:ea typeface="新細明體" panose="02020500000000000000" pitchFamily="18" charset="-12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E7DC7F1E-A514-42E6-9260-410757DE528D}" type="slidenum">
              <a:rPr lang="zh-TW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5" name="標題 4">
            <a:extLst>
              <a:ext uri="{FF2B5EF4-FFF2-40B4-BE49-F238E27FC236}">
                <a16:creationId xmlns:a16="http://schemas.microsoft.com/office/drawing/2014/main" id="{1A32B7FB-1CAB-1EF6-6C2B-E541ABA62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9" name="內容版面配置區 8">
            <a:extLst>
              <a:ext uri="{FF2B5EF4-FFF2-40B4-BE49-F238E27FC236}">
                <a16:creationId xmlns:a16="http://schemas.microsoft.com/office/drawing/2014/main" id="{7EAE6FCA-6DD1-EC78-155F-9CD7A534AA7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1180730"/>
            <a:ext cx="10515600" cy="5134345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/>
            </a:lvl1pPr>
            <a:lvl2pPr>
              <a:spcBef>
                <a:spcPts val="600"/>
              </a:spcBef>
              <a:spcAft>
                <a:spcPts val="600"/>
              </a:spcAft>
              <a:defRPr/>
            </a:lvl2pPr>
            <a:lvl3pPr>
              <a:spcBef>
                <a:spcPts val="600"/>
              </a:spcBef>
              <a:spcAft>
                <a:spcPts val="600"/>
              </a:spcAft>
              <a:defRPr/>
            </a:lvl3pPr>
            <a:lvl4pPr>
              <a:spcBef>
                <a:spcPts val="600"/>
              </a:spcBef>
              <a:spcAft>
                <a:spcPts val="600"/>
              </a:spcAft>
              <a:defRPr/>
            </a:lvl4pPr>
            <a:lvl5pPr>
              <a:spcBef>
                <a:spcPts val="60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792466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5"/>
          <p:cNvSpPr>
            <a:spLocks noGrp="1"/>
          </p:cNvSpPr>
          <p:nvPr>
            <p:ph type="sldNum" sz="quarter" idx="10"/>
          </p:nvPr>
        </p:nvSpPr>
        <p:spPr>
          <a:xfrm>
            <a:off x="11565428" y="6523038"/>
            <a:ext cx="520700" cy="304800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+mn-lt"/>
                <a:ea typeface="新細明體" panose="02020500000000000000" pitchFamily="18" charset="-12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E7DC7F1E-A514-42E6-9260-410757DE528D}" type="slidenum">
              <a:rPr lang="zh-TW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575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265E55D2-A95E-4C12-996E-9555598245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02987" y="6418061"/>
            <a:ext cx="4453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A2C0A-4559-4DCE-8FF0-13A454D63376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5" name="標題版面配置區 4">
            <a:extLst>
              <a:ext uri="{FF2B5EF4-FFF2-40B4-BE49-F238E27FC236}">
                <a16:creationId xmlns:a16="http://schemas.microsoft.com/office/drawing/2014/main" id="{EF6AA7F2-751D-4A4F-D08C-BD7105EC5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2982"/>
            <a:ext cx="10515600" cy="6291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44BE5062-34F8-9B7B-8D77-3179148A8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154098"/>
            <a:ext cx="10515600" cy="5022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832103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just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just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just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just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just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8FF30-E4B0-86DC-A920-AA3C8F571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004A8C9-55A8-603F-652D-4C7BFDA43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62133"/>
            <a:ext cx="9144000" cy="144251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次世代產業新創企業發展計畫</a:t>
            </a:r>
            <a:br>
              <a:rPr lang="en-US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新創驅動高齡驗證獎勵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5B882A4B-C34E-F266-DFEE-8B87E55E61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12128"/>
            <a:ext cx="9144000" cy="1331576"/>
          </a:xfrm>
        </p:spPr>
        <p:txBody>
          <a:bodyPr anchor="ctr"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en-US" sz="2800" b="1" dirty="0"/>
              <a:t>計畫名稱：</a:t>
            </a:r>
            <a:r>
              <a:rPr lang="zh-TW" altLang="en-US" sz="2800" dirty="0"/>
              <a:t>ＯＯＯＯＯ</a:t>
            </a:r>
            <a:endParaRPr lang="en-US" altLang="zh-TW" sz="2800" dirty="0"/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en-US" sz="2800" b="1" dirty="0"/>
              <a:t>計畫期間：</a:t>
            </a:r>
            <a:r>
              <a:rPr lang="zh-TW" altLang="zh-TW" sz="2800" dirty="0"/>
              <a:t>自</a:t>
            </a:r>
            <a:r>
              <a:rPr lang="en-US" altLang="zh-TW" sz="2800" dirty="0"/>
              <a:t>OOO</a:t>
            </a:r>
            <a:r>
              <a:rPr lang="zh-TW" altLang="zh-TW" sz="2800" dirty="0"/>
              <a:t>年</a:t>
            </a:r>
            <a:r>
              <a:rPr lang="en-US" altLang="zh-TW" sz="2800" dirty="0"/>
              <a:t>OO</a:t>
            </a:r>
            <a:r>
              <a:rPr lang="zh-TW" altLang="zh-TW" sz="2800" dirty="0"/>
              <a:t>月</a:t>
            </a:r>
            <a:r>
              <a:rPr lang="en-US" altLang="zh-TW" sz="2800" dirty="0"/>
              <a:t>OO</a:t>
            </a:r>
            <a:r>
              <a:rPr lang="zh-TW" altLang="zh-TW" sz="2800" dirty="0"/>
              <a:t>日至</a:t>
            </a:r>
            <a:r>
              <a:rPr lang="en-US" altLang="zh-TW" sz="2800" dirty="0"/>
              <a:t>115</a:t>
            </a:r>
            <a:r>
              <a:rPr lang="zh-TW" altLang="zh-TW" sz="2800" dirty="0"/>
              <a:t>年</a:t>
            </a:r>
            <a:r>
              <a:rPr lang="en-US" altLang="zh-TW" sz="2800" dirty="0"/>
              <a:t>10</a:t>
            </a:r>
            <a:r>
              <a:rPr lang="zh-TW" altLang="zh-TW" sz="2800" dirty="0"/>
              <a:t>月</a:t>
            </a:r>
            <a:r>
              <a:rPr lang="en-US" altLang="zh-TW" sz="2800" dirty="0"/>
              <a:t>31</a:t>
            </a:r>
            <a:r>
              <a:rPr lang="zh-TW" altLang="zh-TW" sz="2800" dirty="0"/>
              <a:t>日</a:t>
            </a:r>
            <a:endParaRPr lang="zh-TW" altLang="en-US" sz="2800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094381DB-2542-9D97-D8AC-C6BAAB6F896C}"/>
              </a:ext>
            </a:extLst>
          </p:cNvPr>
          <p:cNvSpPr txBox="1"/>
          <p:nvPr/>
        </p:nvSpPr>
        <p:spPr>
          <a:xfrm>
            <a:off x="3977310" y="442837"/>
            <a:ext cx="3788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經濟部中小及新創企業署</a:t>
            </a:r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8A71DCD5-33A8-5B1C-2432-F93DCD2FC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6163" y="971546"/>
            <a:ext cx="3610937" cy="48398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41000">
                <a:schemeClr val="accent2">
                  <a:lumMod val="60000"/>
                  <a:lumOff val="40000"/>
                </a:schemeClr>
              </a:gs>
              <a:gs pos="72000">
                <a:schemeClr val="accent1"/>
              </a:gs>
              <a:gs pos="100000">
                <a:schemeClr val="accent3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txBody>
          <a:bodyPr lIns="91435" tIns="45718" rIns="91435" bIns="45718"/>
          <a:lstStyle>
            <a:lvl1pPr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zh-TW" sz="2400" b="0" dirty="0">
              <a:solidFill>
                <a:srgbClr val="000000"/>
              </a:solidFill>
              <a:latin typeface="標楷體"/>
              <a:ea typeface="標楷體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0DC942DE-13DC-DE87-2F16-51312D3A95AC}"/>
              </a:ext>
            </a:extLst>
          </p:cNvPr>
          <p:cNvSpPr txBox="1"/>
          <p:nvPr/>
        </p:nvSpPr>
        <p:spPr>
          <a:xfrm>
            <a:off x="9288344" y="4462832"/>
            <a:ext cx="23950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新創企業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LOGO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86FFEC06-60DD-A528-D98B-547A3A2EBEBF}"/>
              </a:ext>
            </a:extLst>
          </p:cNvPr>
          <p:cNvSpPr txBox="1"/>
          <p:nvPr/>
        </p:nvSpPr>
        <p:spPr>
          <a:xfrm>
            <a:off x="8269923" y="775540"/>
            <a:ext cx="384587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400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簡報電子檔命名原則：</a:t>
            </a:r>
            <a:r>
              <a:rPr lang="en-US" altLang="zh-TW" sz="1400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 OOO</a:t>
            </a:r>
            <a:r>
              <a:rPr lang="zh-TW" altLang="en-US" sz="1400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公司</a:t>
            </a:r>
            <a:r>
              <a:rPr lang="en-US" altLang="zh-TW" sz="1400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_</a:t>
            </a:r>
            <a:r>
              <a:rPr lang="zh-TW" altLang="en-US" sz="1400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計畫簡報</a:t>
            </a:r>
          </a:p>
        </p:txBody>
      </p:sp>
      <p:sp>
        <p:nvSpPr>
          <p:cNvPr id="5" name="文字方塊 1">
            <a:extLst>
              <a:ext uri="{FF2B5EF4-FFF2-40B4-BE49-F238E27FC236}">
                <a16:creationId xmlns:a16="http://schemas.microsoft.com/office/drawing/2014/main" id="{42135A58-18F1-575A-F799-651EA29B8F7D}"/>
              </a:ext>
            </a:extLst>
          </p:cNvPr>
          <p:cNvSpPr txBox="1"/>
          <p:nvPr/>
        </p:nvSpPr>
        <p:spPr>
          <a:xfrm>
            <a:off x="9218855" y="367580"/>
            <a:ext cx="2534067" cy="40011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000" b="1" i="0" u="none" strike="noStrike" kern="1200" cap="none" spc="0" baseline="0" dirty="0">
                <a:solidFill>
                  <a:srgbClr val="000000"/>
                </a:solidFill>
                <a:highlight>
                  <a:srgbClr val="D5E3CF"/>
                </a:highlight>
                <a:uFillTx/>
                <a:latin typeface="Times New Roman" pitchFamily="18"/>
                <a:ea typeface="微軟正黑體" pitchFamily="34"/>
              </a:rPr>
              <a:t>【範例版，僅供參考】</a:t>
            </a:r>
            <a:endParaRPr lang="en-US" sz="2000" b="1" i="0" u="none" strike="noStrike" kern="1200" cap="none" spc="0" baseline="0" dirty="0">
              <a:solidFill>
                <a:srgbClr val="000000"/>
              </a:solidFill>
              <a:highlight>
                <a:srgbClr val="D5E3CF"/>
              </a:highlight>
              <a:uFillTx/>
              <a:latin typeface="Times New Roman" pitchFamily="18"/>
              <a:ea typeface="微軟正黑體" pitchFamily="34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8420E303-6D4F-2FBB-C6E3-F800322AF253}"/>
              </a:ext>
            </a:extLst>
          </p:cNvPr>
          <p:cNvSpPr txBox="1"/>
          <p:nvPr/>
        </p:nvSpPr>
        <p:spPr>
          <a:xfrm>
            <a:off x="3644046" y="4505493"/>
            <a:ext cx="4903907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zh-TW" altLang="en-US" sz="2400" dirty="0"/>
              <a:t>ＯＯＯＯ公司</a:t>
            </a:r>
            <a:endParaRPr lang="en-US" altLang="zh-TW" sz="2400" dirty="0"/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zh-TW" altLang="en-US" sz="2400" dirty="0"/>
              <a:t>報告人：ＯＯＯ</a:t>
            </a:r>
            <a:r>
              <a:rPr lang="en-US" altLang="zh-TW" sz="2400" dirty="0"/>
              <a:t>(</a:t>
            </a:r>
            <a:r>
              <a:rPr lang="zh-TW" altLang="en-US" sz="2400" dirty="0"/>
              <a:t>姓名</a:t>
            </a:r>
            <a:r>
              <a:rPr lang="en-US" altLang="zh-TW" sz="2400" dirty="0"/>
              <a:t>)</a:t>
            </a:r>
            <a:r>
              <a:rPr lang="zh-TW" altLang="en-US" sz="2400" dirty="0"/>
              <a:t>／ＯＯ</a:t>
            </a:r>
            <a:r>
              <a:rPr lang="en-US" altLang="zh-TW" sz="2400" dirty="0"/>
              <a:t>(</a:t>
            </a:r>
            <a:r>
              <a:rPr lang="zh-TW" altLang="en-US" sz="2400" dirty="0"/>
              <a:t>職稱</a:t>
            </a:r>
            <a:r>
              <a:rPr lang="en-US" altLang="zh-TW" sz="2400" dirty="0"/>
              <a:t>)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zh-TW" altLang="en-US" sz="2400" dirty="0"/>
              <a:t>中華民國</a:t>
            </a:r>
            <a:r>
              <a:rPr lang="en-US" altLang="zh-TW" sz="2400" dirty="0"/>
              <a:t>OOO</a:t>
            </a:r>
            <a:r>
              <a:rPr lang="zh-TW" altLang="en-US" sz="2400" dirty="0"/>
              <a:t>年</a:t>
            </a:r>
            <a:r>
              <a:rPr lang="en-US" altLang="zh-TW" sz="2400" dirty="0"/>
              <a:t>OO</a:t>
            </a:r>
            <a:r>
              <a:rPr lang="zh-TW" altLang="en-US" sz="2400" dirty="0"/>
              <a:t>月</a:t>
            </a:r>
            <a:r>
              <a:rPr lang="en-US" altLang="zh-TW" sz="2400" dirty="0"/>
              <a:t>OO</a:t>
            </a:r>
            <a:r>
              <a:rPr lang="zh-TW" altLang="en-US" sz="2400" dirty="0"/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2719495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10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七、查核點與預期效益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2468258F-00EE-02BA-30A2-413BBE63AA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247183"/>
              </p:ext>
            </p:extLst>
          </p:nvPr>
        </p:nvGraphicFramePr>
        <p:xfrm>
          <a:off x="581024" y="1443752"/>
          <a:ext cx="10984403" cy="40559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4174">
                  <a:extLst>
                    <a:ext uri="{9D8B030D-6E8A-4147-A177-3AD203B41FA5}">
                      <a16:colId xmlns:a16="http://schemas.microsoft.com/office/drawing/2014/main" val="1215154441"/>
                    </a:ext>
                  </a:extLst>
                </a:gridCol>
                <a:gridCol w="1265152">
                  <a:extLst>
                    <a:ext uri="{9D8B030D-6E8A-4147-A177-3AD203B41FA5}">
                      <a16:colId xmlns:a16="http://schemas.microsoft.com/office/drawing/2014/main" val="2822487834"/>
                    </a:ext>
                  </a:extLst>
                </a:gridCol>
                <a:gridCol w="7956998">
                  <a:extLst>
                    <a:ext uri="{9D8B030D-6E8A-4147-A177-3AD203B41FA5}">
                      <a16:colId xmlns:a16="http://schemas.microsoft.com/office/drawing/2014/main" val="3154657469"/>
                    </a:ext>
                  </a:extLst>
                </a:gridCol>
                <a:gridCol w="808079">
                  <a:extLst>
                    <a:ext uri="{9D8B030D-6E8A-4147-A177-3AD203B41FA5}">
                      <a16:colId xmlns:a16="http://schemas.microsoft.com/office/drawing/2014/main" val="1887327605"/>
                    </a:ext>
                  </a:extLst>
                </a:gridCol>
              </a:tblGrid>
              <a:tr h="489823"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 dirty="0">
                          <a:effectLst/>
                        </a:rPr>
                        <a:t>查核點</a:t>
                      </a:r>
                    </a:p>
                    <a:p>
                      <a:pPr algn="ctr"/>
                      <a:r>
                        <a:rPr lang="zh-TW" sz="1600" b="1" kern="100" dirty="0">
                          <a:effectLst/>
                        </a:rPr>
                        <a:t>編號</a:t>
                      </a:r>
                      <a:endParaRPr lang="zh-TW" sz="1600" b="1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 dirty="0">
                          <a:effectLst/>
                        </a:rPr>
                        <a:t>預定完成時間</a:t>
                      </a:r>
                      <a:endParaRPr lang="zh-TW" sz="1600" b="1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 dirty="0">
                          <a:effectLst/>
                        </a:rPr>
                        <a:t>查核點內容（技術指標</a:t>
                      </a:r>
                      <a:r>
                        <a:rPr lang="en-US" sz="1600" b="1" kern="100" dirty="0">
                          <a:effectLst/>
                        </a:rPr>
                        <a:t>/</a:t>
                      </a:r>
                      <a:r>
                        <a:rPr lang="zh-TW" sz="1600" b="1" kern="100" dirty="0">
                          <a:effectLst/>
                        </a:rPr>
                        <a:t>服務項目</a:t>
                      </a:r>
                      <a:r>
                        <a:rPr lang="en-US" sz="1600" b="1" kern="100" dirty="0">
                          <a:effectLst/>
                        </a:rPr>
                        <a:t>/</a:t>
                      </a:r>
                      <a:r>
                        <a:rPr lang="zh-TW" sz="1600" b="1" kern="100" dirty="0">
                          <a:effectLst/>
                        </a:rPr>
                        <a:t>品質指標</a:t>
                      </a:r>
                      <a:r>
                        <a:rPr lang="en-US" sz="1600" b="1" kern="100" dirty="0">
                          <a:effectLst/>
                        </a:rPr>
                        <a:t>/</a:t>
                      </a:r>
                      <a:r>
                        <a:rPr lang="zh-TW" sz="1600" b="1" kern="100" dirty="0">
                          <a:effectLst/>
                        </a:rPr>
                        <a:t>市場測試指標）</a:t>
                      </a:r>
                      <a:endParaRPr lang="zh-TW" sz="1600" b="1" kern="1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HK" sz="1600" b="1" kern="100" dirty="0">
                          <a:effectLst/>
                        </a:rPr>
                        <a:t>權重</a:t>
                      </a:r>
                      <a:endParaRPr lang="zh-TW" sz="1600" b="1" kern="100" dirty="0">
                        <a:effectLst/>
                      </a:endParaRPr>
                    </a:p>
                    <a:p>
                      <a:pPr algn="ctr"/>
                      <a:r>
                        <a:rPr lang="en-US" sz="1600" b="1" kern="100" dirty="0">
                          <a:effectLst/>
                        </a:rPr>
                        <a:t>%</a:t>
                      </a:r>
                      <a:endParaRPr lang="zh-TW" sz="1600" b="1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54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effectLst/>
                        </a:rPr>
                        <a:t>A1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115/O/O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 </a:t>
                      </a:r>
                      <a:r>
                        <a:rPr lang="en-US" altLang="zh-TW" sz="1800" kern="100" dirty="0">
                          <a:effectLst/>
                        </a:rPr>
                        <a:t>%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3226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effectLst/>
                        </a:rPr>
                        <a:t>A2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115/O/O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 </a:t>
                      </a:r>
                      <a:r>
                        <a:rPr lang="en-US" altLang="zh-TW" sz="1800" kern="100" dirty="0">
                          <a:effectLst/>
                        </a:rPr>
                        <a:t>%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3461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effectLst/>
                        </a:rPr>
                        <a:t>B1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115/O/O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 </a:t>
                      </a:r>
                      <a:r>
                        <a:rPr lang="en-US" altLang="zh-TW" sz="1800" kern="100" dirty="0">
                          <a:effectLst/>
                        </a:rPr>
                        <a:t>%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0588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effectLst/>
                        </a:rPr>
                        <a:t>B2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115/O/O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 </a:t>
                      </a:r>
                      <a:r>
                        <a:rPr lang="en-US" altLang="zh-TW" sz="1800" kern="100" dirty="0">
                          <a:effectLst/>
                        </a:rPr>
                        <a:t>%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3804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>
                          <a:effectLst/>
                        </a:rPr>
                        <a:t>C1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>
                          <a:effectLst/>
                        </a:rPr>
                        <a:t>115/O/O</a:t>
                      </a:r>
                      <a:endParaRPr lang="zh-TW" sz="18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 </a:t>
                      </a:r>
                      <a:r>
                        <a:rPr lang="en-US" altLang="zh-TW" sz="1800" kern="100" dirty="0">
                          <a:effectLst/>
                        </a:rPr>
                        <a:t>%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0019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effectLst/>
                        </a:rPr>
                        <a:t>C2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115/O/O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 </a:t>
                      </a:r>
                      <a:r>
                        <a:rPr lang="en-US" altLang="zh-TW" sz="1800" kern="100" dirty="0">
                          <a:effectLst/>
                        </a:rPr>
                        <a:t>%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6509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effectLst/>
                        </a:rPr>
                        <a:t>共同指標</a:t>
                      </a:r>
                      <a:r>
                        <a:rPr lang="en-US" sz="1600" kern="100" dirty="0">
                          <a:effectLst/>
                        </a:rPr>
                        <a:t>1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>
                          <a:effectLst/>
                        </a:rPr>
                        <a:t>115/O/O</a:t>
                      </a:r>
                      <a:endParaRPr lang="zh-TW" sz="18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sz="1800" kern="100" dirty="0">
                          <a:effectLst/>
                        </a:rPr>
                        <a:t>完成至少</a:t>
                      </a:r>
                      <a:r>
                        <a:rPr lang="en-US" sz="1800" kern="100" dirty="0">
                          <a:effectLst/>
                        </a:rPr>
                        <a:t>O</a:t>
                      </a:r>
                      <a:r>
                        <a:rPr lang="zh-TW" sz="1800" kern="100" dirty="0">
                          <a:effectLst/>
                        </a:rPr>
                        <a:t>案因應高齡化需求之服務解決方案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>
                          <a:effectLst/>
                        </a:rPr>
                        <a:t>10-15%</a:t>
                      </a:r>
                      <a:endParaRPr lang="zh-TW" sz="18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94924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effectLst/>
                        </a:rPr>
                        <a:t>共同指標</a:t>
                      </a:r>
                      <a:r>
                        <a:rPr lang="en-US" sz="1600" kern="100" dirty="0">
                          <a:effectLst/>
                        </a:rPr>
                        <a:t>2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115/O/O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sz="1800" kern="100" dirty="0">
                          <a:effectLst/>
                        </a:rPr>
                        <a:t>完成市場營運目標：</a:t>
                      </a:r>
                    </a:p>
                    <a:p>
                      <a:pPr marL="342900" lvl="0" indent="-342900" algn="just">
                        <a:buFont typeface="標楷體" panose="03000509000000000000" pitchFamily="65" charset="-120"/>
                        <a:buChar char="•"/>
                      </a:pPr>
                      <a:r>
                        <a:rPr lang="zh-TW" sz="1800" kern="100" dirty="0">
                          <a:effectLst/>
                        </a:rPr>
                        <a:t>取得策略性投資</a:t>
                      </a:r>
                      <a:r>
                        <a:rPr lang="en-US" sz="1800" kern="100" dirty="0">
                          <a:effectLst/>
                        </a:rPr>
                        <a:t>O</a:t>
                      </a:r>
                      <a:r>
                        <a:rPr lang="zh-TW" sz="1800" kern="100" dirty="0">
                          <a:effectLst/>
                        </a:rPr>
                        <a:t>千元</a:t>
                      </a:r>
                    </a:p>
                    <a:p>
                      <a:pPr marL="342900" lvl="0" indent="-342900" algn="just">
                        <a:buFont typeface="標楷體" panose="03000509000000000000" pitchFamily="65" charset="-120"/>
                        <a:buChar char="•"/>
                      </a:pPr>
                      <a:r>
                        <a:rPr lang="zh-TW" sz="1800" kern="100" dirty="0">
                          <a:effectLst/>
                        </a:rPr>
                        <a:t>取得訂單</a:t>
                      </a:r>
                      <a:r>
                        <a:rPr lang="en-US" sz="1800" kern="100" dirty="0">
                          <a:effectLst/>
                        </a:rPr>
                        <a:t>O</a:t>
                      </a:r>
                      <a:r>
                        <a:rPr lang="zh-TW" sz="1800" kern="100" dirty="0">
                          <a:effectLst/>
                        </a:rPr>
                        <a:t>千元</a:t>
                      </a:r>
                    </a:p>
                    <a:p>
                      <a:pPr marL="342900" lvl="0" indent="-342900" algn="just">
                        <a:buFont typeface="標楷體" panose="03000509000000000000" pitchFamily="65" charset="-120"/>
                        <a:buChar char="•"/>
                      </a:pPr>
                      <a:r>
                        <a:rPr lang="zh-TW" sz="1800" kern="100" dirty="0">
                          <a:effectLst/>
                        </a:rPr>
                        <a:t>取得合約</a:t>
                      </a:r>
                      <a:r>
                        <a:rPr lang="en-US" sz="1800" kern="100" dirty="0">
                          <a:effectLst/>
                        </a:rPr>
                        <a:t>O</a:t>
                      </a:r>
                      <a:r>
                        <a:rPr lang="zh-TW" sz="1800" kern="100" dirty="0">
                          <a:effectLst/>
                        </a:rPr>
                        <a:t>份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15-20%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1261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effectLst/>
                        </a:rPr>
                        <a:t>共同指標</a:t>
                      </a:r>
                      <a:r>
                        <a:rPr lang="en-US" sz="1600" kern="100" dirty="0">
                          <a:effectLst/>
                        </a:rPr>
                        <a:t>3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>
                          <a:effectLst/>
                        </a:rPr>
                        <a:t>115/O/O</a:t>
                      </a:r>
                      <a:endParaRPr lang="zh-TW" sz="18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完成登記經濟部中小及新創企業署社會創新組織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Cordia New" panose="020B0304020202020204" pitchFamily="34" charset="-34"/>
                        </a:rPr>
                        <a:t>5%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727333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r"/>
                      <a:r>
                        <a:rPr lang="zh-HK" sz="1800" kern="100" dirty="0">
                          <a:effectLst/>
                        </a:rPr>
                        <a:t>合計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00" dirty="0">
                          <a:effectLst/>
                        </a:rPr>
                        <a:t>100%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797987"/>
                  </a:ext>
                </a:extLst>
              </a:tr>
            </a:tbl>
          </a:graphicData>
        </a:graphic>
      </p:graphicFrame>
      <p:sp>
        <p:nvSpPr>
          <p:cNvPr id="5" name="內容版面配置區 6">
            <a:extLst>
              <a:ext uri="{FF2B5EF4-FFF2-40B4-BE49-F238E27FC236}">
                <a16:creationId xmlns:a16="http://schemas.microsoft.com/office/drawing/2014/main" id="{050C72AD-EEFB-D02D-D1E7-22C5A1BD145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967133"/>
            <a:ext cx="10515600" cy="4766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dirty="0"/>
              <a:t>(</a:t>
            </a:r>
            <a:r>
              <a:rPr lang="zh-TW" altLang="en-US" sz="2400" dirty="0"/>
              <a:t>一</a:t>
            </a:r>
            <a:r>
              <a:rPr lang="en-US" altLang="zh-TW" sz="2400" dirty="0"/>
              <a:t>)</a:t>
            </a:r>
            <a:r>
              <a:rPr lang="zh-TW" altLang="en-US" sz="2400" dirty="0"/>
              <a:t> 查核點及預定進度</a:t>
            </a:r>
            <a:endParaRPr lang="zh-TW" altLang="en-US" sz="1800" dirty="0"/>
          </a:p>
        </p:txBody>
      </p:sp>
      <p:sp>
        <p:nvSpPr>
          <p:cNvPr id="8" name="Google Shape;61;p3">
            <a:extLst>
              <a:ext uri="{FF2B5EF4-FFF2-40B4-BE49-F238E27FC236}">
                <a16:creationId xmlns:a16="http://schemas.microsoft.com/office/drawing/2014/main" id="{F5868F7F-B3FA-7A46-FD96-8D292F8EB2F2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059973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11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七、查核點與預期效益</a:t>
            </a:r>
          </a:p>
        </p:txBody>
      </p:sp>
      <p:sp>
        <p:nvSpPr>
          <p:cNvPr id="5" name="內容版面配置區 6">
            <a:extLst>
              <a:ext uri="{FF2B5EF4-FFF2-40B4-BE49-F238E27FC236}">
                <a16:creationId xmlns:a16="http://schemas.microsoft.com/office/drawing/2014/main" id="{050C72AD-EEFB-D02D-D1E7-22C5A1BD145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967133"/>
            <a:ext cx="10515600" cy="4766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dirty="0"/>
              <a:t>(</a:t>
            </a:r>
            <a:r>
              <a:rPr lang="zh-TW" altLang="en-US" sz="2400" dirty="0"/>
              <a:t>二</a:t>
            </a:r>
            <a:r>
              <a:rPr lang="en-US" altLang="zh-TW" sz="2400" dirty="0"/>
              <a:t>)</a:t>
            </a:r>
            <a:r>
              <a:rPr lang="zh-TW" altLang="en-US" sz="2400" dirty="0"/>
              <a:t> 量化效益</a:t>
            </a:r>
            <a:endParaRPr lang="zh-TW" altLang="en-US" sz="1800" dirty="0"/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5CD30ED4-FE3F-2658-F2EA-87ACD3A6B3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414397"/>
              </p:ext>
            </p:extLst>
          </p:nvPr>
        </p:nvGraphicFramePr>
        <p:xfrm>
          <a:off x="666750" y="1448753"/>
          <a:ext cx="10898678" cy="466124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76275">
                  <a:extLst>
                    <a:ext uri="{9D8B030D-6E8A-4147-A177-3AD203B41FA5}">
                      <a16:colId xmlns:a16="http://schemas.microsoft.com/office/drawing/2014/main" val="2151857113"/>
                    </a:ext>
                  </a:extLst>
                </a:gridCol>
                <a:gridCol w="2412410">
                  <a:extLst>
                    <a:ext uri="{9D8B030D-6E8A-4147-A177-3AD203B41FA5}">
                      <a16:colId xmlns:a16="http://schemas.microsoft.com/office/drawing/2014/main" val="2891124490"/>
                    </a:ext>
                  </a:extLst>
                </a:gridCol>
                <a:gridCol w="1582488">
                  <a:extLst>
                    <a:ext uri="{9D8B030D-6E8A-4147-A177-3AD203B41FA5}">
                      <a16:colId xmlns:a16="http://schemas.microsoft.com/office/drawing/2014/main" val="70640600"/>
                    </a:ext>
                  </a:extLst>
                </a:gridCol>
                <a:gridCol w="1584667">
                  <a:extLst>
                    <a:ext uri="{9D8B030D-6E8A-4147-A177-3AD203B41FA5}">
                      <a16:colId xmlns:a16="http://schemas.microsoft.com/office/drawing/2014/main" val="3168879688"/>
                    </a:ext>
                  </a:extLst>
                </a:gridCol>
                <a:gridCol w="4642838">
                  <a:extLst>
                    <a:ext uri="{9D8B030D-6E8A-4147-A177-3AD203B41FA5}">
                      <a16:colId xmlns:a16="http://schemas.microsoft.com/office/drawing/2014/main" val="3699713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kern="0" dirty="0" err="1">
                          <a:effectLst/>
                        </a:rPr>
                        <a:t>編號</a:t>
                      </a:r>
                      <a:endParaRPr lang="zh-TW" sz="1600" b="1" i="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1" i="0" kern="0" dirty="0">
                          <a:effectLst/>
                        </a:rPr>
                        <a:t>計畫效益</a:t>
                      </a:r>
                      <a:endParaRPr lang="zh-TW" sz="1600" b="1" i="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kern="0" dirty="0">
                          <a:effectLst/>
                        </a:rPr>
                        <a:t>115</a:t>
                      </a:r>
                      <a:r>
                        <a:rPr lang="zh-TW" sz="1600" b="1" i="0" kern="0" dirty="0">
                          <a:effectLst/>
                        </a:rPr>
                        <a:t>年</a:t>
                      </a:r>
                      <a:endParaRPr lang="zh-TW" sz="1600" b="1" i="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kern="0" dirty="0">
                          <a:effectLst/>
                        </a:rPr>
                        <a:t>116</a:t>
                      </a:r>
                      <a:r>
                        <a:rPr lang="zh-TW" sz="1600" b="1" i="0" kern="0" dirty="0">
                          <a:effectLst/>
                        </a:rPr>
                        <a:t>年</a:t>
                      </a:r>
                      <a:endParaRPr lang="zh-TW" sz="1600" b="1" i="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1" i="0" kern="0" dirty="0">
                          <a:effectLst/>
                        </a:rPr>
                        <a:t>估算方式或實施方法</a:t>
                      </a:r>
                      <a:endParaRPr lang="zh-TW" sz="1600" b="1" i="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236069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algn="ctr"/>
                      <a:r>
                        <a:rPr lang="en-US" sz="1600" kern="0" dirty="0">
                          <a:effectLst/>
                        </a:rPr>
                        <a:t>1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 err="1">
                          <a:effectLst/>
                        </a:rPr>
                        <a:t>增加產值</a:t>
                      </a:r>
                      <a:r>
                        <a:rPr lang="en-US" sz="1600" kern="0" dirty="0">
                          <a:effectLst/>
                        </a:rPr>
                        <a:t>(</a:t>
                      </a:r>
                      <a:r>
                        <a:rPr lang="zh-TW" sz="1600" kern="0" dirty="0">
                          <a:effectLst/>
                        </a:rPr>
                        <a:t>千元</a:t>
                      </a:r>
                      <a:r>
                        <a:rPr lang="en-US" sz="1600" kern="0" dirty="0">
                          <a:effectLst/>
                        </a:rPr>
                        <a:t>)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kern="0">
                          <a:effectLst/>
                        </a:rPr>
                        <a:t>請說明本計畫預期可形成之產品或服務產值，並簡述其形成方式。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6660446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effectLst/>
                        </a:rPr>
                        <a:t>2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 err="1">
                          <a:effectLst/>
                        </a:rPr>
                        <a:t>降低成本</a:t>
                      </a:r>
                      <a:r>
                        <a:rPr lang="en-US" sz="1600" kern="0" dirty="0">
                          <a:effectLst/>
                        </a:rPr>
                        <a:t>(</a:t>
                      </a:r>
                      <a:r>
                        <a:rPr lang="zh-TW" sz="1600" kern="0" dirty="0">
                          <a:effectLst/>
                        </a:rPr>
                        <a:t>千元</a:t>
                      </a:r>
                      <a:r>
                        <a:rPr lang="en-US" sz="1600" kern="0" dirty="0">
                          <a:effectLst/>
                        </a:rPr>
                        <a:t>)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kern="0" dirty="0">
                          <a:effectLst/>
                        </a:rPr>
                        <a:t>請說明本計畫導入後，預期可協助場域或企業降低之營運、管理或人力相關成本，並說明估算基礎。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5875464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effectLst/>
                        </a:rPr>
                        <a:t>3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計畫成果銷售額(千元)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kern="0">
                          <a:effectLst/>
                        </a:rPr>
                        <a:t>請說明預期可產生之銷售金額或付費合作規模。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618897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effectLst/>
                        </a:rPr>
                        <a:t>4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 err="1">
                          <a:effectLst/>
                        </a:rPr>
                        <a:t>促成投</a:t>
                      </a:r>
                      <a:r>
                        <a:rPr lang="zh-TW" sz="1600" kern="0" dirty="0">
                          <a:effectLst/>
                        </a:rPr>
                        <a:t>增</a:t>
                      </a:r>
                      <a:r>
                        <a:rPr lang="en-US" sz="1600" kern="0" dirty="0">
                          <a:effectLst/>
                        </a:rPr>
                        <a:t>資</a:t>
                      </a:r>
                      <a:r>
                        <a:rPr lang="zh-TW" sz="1600" kern="0" dirty="0">
                          <a:effectLst/>
                        </a:rPr>
                        <a:t>金額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kern="0" dirty="0">
                          <a:effectLst/>
                        </a:rPr>
                        <a:t>請說明是否預期因本計畫成果促成投資、增資或策略合作，並填寫預期金額或合作方向。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795758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effectLst/>
                        </a:rPr>
                        <a:t>5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kern="0" dirty="0">
                          <a:effectLst/>
                        </a:rPr>
                        <a:t>產出新產品或服務</a:t>
                      </a:r>
                      <a:endParaRPr lang="zh-TW" sz="1600" kern="100" dirty="0">
                        <a:effectLst/>
                      </a:endParaRPr>
                    </a:p>
                    <a:p>
                      <a:r>
                        <a:rPr lang="en-US" sz="1200" kern="0" dirty="0">
                          <a:effectLst/>
                        </a:rPr>
                        <a:t>(</a:t>
                      </a:r>
                      <a:r>
                        <a:rPr lang="zh-TW" sz="1200" kern="0" dirty="0">
                          <a:effectLst/>
                        </a:rPr>
                        <a:t>如：技術</a:t>
                      </a:r>
                      <a:r>
                        <a:rPr lang="en-US" sz="1200" kern="0" dirty="0">
                          <a:effectLst/>
                        </a:rPr>
                        <a:t>/</a:t>
                      </a:r>
                      <a:r>
                        <a:rPr lang="zh-TW" sz="1200" kern="0" dirty="0">
                          <a:effectLst/>
                        </a:rPr>
                        <a:t>產品</a:t>
                      </a:r>
                      <a:r>
                        <a:rPr lang="en-US" sz="1200" kern="0" dirty="0">
                          <a:effectLst/>
                        </a:rPr>
                        <a:t>/</a:t>
                      </a:r>
                      <a:r>
                        <a:rPr lang="zh-TW" sz="1200" kern="0" dirty="0">
                          <a:effectLst/>
                        </a:rPr>
                        <a:t>服務</a:t>
                      </a:r>
                      <a:r>
                        <a:rPr lang="en-US" sz="1200" kern="0" dirty="0">
                          <a:effectLst/>
                        </a:rPr>
                        <a:t>/</a:t>
                      </a:r>
                      <a:r>
                        <a:rPr lang="zh-TW" sz="1200" kern="0" dirty="0">
                          <a:effectLst/>
                        </a:rPr>
                        <a:t>商業模式等項目數</a:t>
                      </a:r>
                      <a:r>
                        <a:rPr lang="en-US" sz="1200" kern="0" dirty="0">
                          <a:effectLst/>
                        </a:rPr>
                        <a:t>)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kern="0" dirty="0">
                          <a:effectLst/>
                        </a:rPr>
                        <a:t>請填寫預期產出之新產品、新服務、技術應用或商業模式項目數。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8597995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effectLst/>
                        </a:rPr>
                        <a:t>6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增加就業(人數)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kern="0" dirty="0">
                          <a:effectLst/>
                        </a:rPr>
                        <a:t>請填寫因本計畫推動所預期新增之就業人數。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300966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effectLst/>
                        </a:rPr>
                        <a:t>7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kern="0" dirty="0">
                          <a:effectLst/>
                        </a:rPr>
                        <a:t>產品</a:t>
                      </a:r>
                      <a:r>
                        <a:rPr lang="en-US" sz="1600" kern="0" dirty="0">
                          <a:effectLst/>
                        </a:rPr>
                        <a:t>/</a:t>
                      </a:r>
                      <a:r>
                        <a:rPr lang="zh-TW" sz="1600" kern="0" dirty="0">
                          <a:effectLst/>
                        </a:rPr>
                        <a:t>服務使用人次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kern="0" dirty="0">
                          <a:effectLst/>
                        </a:rPr>
                        <a:t>請填寫計畫期間內預期之使用人次估算值，並說明估算方式</a:t>
                      </a:r>
                      <a:r>
                        <a:rPr lang="en-US" sz="1600" kern="0" dirty="0">
                          <a:effectLst/>
                        </a:rPr>
                        <a:t>(</a:t>
                      </a:r>
                      <a:r>
                        <a:rPr lang="zh-TW" sz="1600" kern="0" dirty="0">
                          <a:effectLst/>
                        </a:rPr>
                        <a:t>如每場域平均服務人數、服務頻率等</a:t>
                      </a:r>
                      <a:r>
                        <a:rPr lang="en-US" sz="1600" kern="0" dirty="0">
                          <a:effectLst/>
                        </a:rPr>
                        <a:t>)</a:t>
                      </a:r>
                      <a:r>
                        <a:rPr lang="zh-TW" sz="1600" kern="0" dirty="0">
                          <a:effectLst/>
                        </a:rPr>
                        <a:t>。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4544196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effectLst/>
                        </a:rPr>
                        <a:t>8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kern="0" dirty="0">
                          <a:effectLst/>
                        </a:rPr>
                        <a:t>導入高齡相關場域數量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kern="0" dirty="0">
                          <a:effectLst/>
                        </a:rPr>
                        <a:t>請填寫預計導入之高齡相關場域數量。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069240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effectLst/>
                        </a:rPr>
                        <a:t>9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 err="1">
                          <a:effectLst/>
                        </a:rPr>
                        <a:t>發明專利</a:t>
                      </a:r>
                      <a:r>
                        <a:rPr lang="en-US" sz="1600" kern="0" dirty="0">
                          <a:effectLst/>
                        </a:rPr>
                        <a:t>(</a:t>
                      </a:r>
                      <a:r>
                        <a:rPr lang="zh-TW" sz="1600" kern="0" dirty="0">
                          <a:effectLst/>
                        </a:rPr>
                        <a:t>件</a:t>
                      </a:r>
                      <a:r>
                        <a:rPr lang="en-US" sz="1600" kern="0" dirty="0">
                          <a:effectLst/>
                        </a:rPr>
                        <a:t>)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364240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effectLst/>
                        </a:rPr>
                        <a:t>10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新型、設計專利(</a:t>
                      </a:r>
                      <a:r>
                        <a:rPr lang="zh-TW" sz="1600" kern="0">
                          <a:effectLst/>
                        </a:rPr>
                        <a:t>件</a:t>
                      </a:r>
                      <a:r>
                        <a:rPr lang="en-US" sz="1600" kern="0">
                          <a:effectLst/>
                        </a:rPr>
                        <a:t>)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600501"/>
                  </a:ext>
                </a:extLst>
              </a:tr>
            </a:tbl>
          </a:graphicData>
        </a:graphic>
      </p:graphicFrame>
      <p:sp>
        <p:nvSpPr>
          <p:cNvPr id="8" name="Google Shape;61;p3">
            <a:extLst>
              <a:ext uri="{FF2B5EF4-FFF2-40B4-BE49-F238E27FC236}">
                <a16:creationId xmlns:a16="http://schemas.microsoft.com/office/drawing/2014/main" id="{1914FC70-65C9-0172-D201-7CF2DB1CED6B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704790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12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七、查核點與預期效益</a:t>
            </a:r>
          </a:p>
        </p:txBody>
      </p:sp>
      <p:sp>
        <p:nvSpPr>
          <p:cNvPr id="5" name="內容版面配置區 6">
            <a:extLst>
              <a:ext uri="{FF2B5EF4-FFF2-40B4-BE49-F238E27FC236}">
                <a16:creationId xmlns:a16="http://schemas.microsoft.com/office/drawing/2014/main" id="{050C72AD-EEFB-D02D-D1E7-22C5A1BD145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967133"/>
            <a:ext cx="10515600" cy="53479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dirty="0"/>
              <a:t>(</a:t>
            </a:r>
            <a:r>
              <a:rPr lang="zh-TW" altLang="en-US" sz="2400" dirty="0"/>
              <a:t>三</a:t>
            </a:r>
            <a:r>
              <a:rPr lang="en-US" altLang="zh-TW" sz="2400" dirty="0"/>
              <a:t>)</a:t>
            </a:r>
            <a:r>
              <a:rPr lang="zh-TW" altLang="en-US" sz="2400" dirty="0"/>
              <a:t> 質化效益</a:t>
            </a:r>
            <a:endParaRPr lang="en-US" altLang="zh-TW" sz="2400" dirty="0"/>
          </a:p>
          <a:p>
            <a:pPr marL="706438" marR="0" lvl="0" indent="-342900" algn="just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kumimoji="0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Times New Roman"/>
                <a:ea typeface="微軟正黑體"/>
                <a:cs typeface="+mn-cs"/>
              </a:rPr>
              <a:t>對公司之影響：</a:t>
            </a:r>
            <a:endParaRPr kumimoji="0" lang="en-US" altLang="zh-TW" sz="1800" b="0" i="0" u="none" strike="noStrike" kern="1200" cap="none" spc="0" normalizeH="0" baseline="0" noProof="0" dirty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Times New Roman"/>
              <a:ea typeface="微軟正黑體"/>
              <a:cs typeface="+mn-cs"/>
            </a:endParaRPr>
          </a:p>
          <a:p>
            <a:pPr marL="706438" marR="0" lvl="0" indent="-342900" algn="just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kumimoji="0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Times New Roman"/>
                <a:ea typeface="微軟正黑體"/>
                <a:cs typeface="+mn-cs"/>
              </a:rPr>
              <a:t>對高齡產業發展之影響及關連性：</a:t>
            </a:r>
            <a:endParaRPr kumimoji="0" lang="en-US" altLang="zh-TW" sz="1800" b="0" i="0" u="none" strike="noStrike" kern="1200" cap="none" spc="0" normalizeH="0" baseline="0" noProof="0" dirty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Times New Roman"/>
              <a:ea typeface="微軟正黑體"/>
              <a:cs typeface="+mn-cs"/>
            </a:endParaRPr>
          </a:p>
          <a:p>
            <a:pPr marL="706438" marR="0" lvl="0" indent="-342900" algn="just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kumimoji="0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Times New Roman"/>
                <a:ea typeface="微軟正黑體"/>
                <a:cs typeface="+mn-cs"/>
              </a:rPr>
              <a:t>促成社會國家之影響：</a:t>
            </a:r>
            <a:endParaRPr kumimoji="0" lang="en-US" altLang="zh-TW" sz="1800" b="0" i="0" u="none" strike="noStrike" kern="1200" cap="none" spc="0" normalizeH="0" baseline="0" noProof="0" dirty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Times New Roman"/>
              <a:ea typeface="微軟正黑體"/>
              <a:cs typeface="+mn-cs"/>
            </a:endParaRPr>
          </a:p>
          <a:p>
            <a:pPr marL="706438" marR="0" lvl="0" indent="-342900" algn="just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>
                <a:solidFill>
                  <a:srgbClr val="3F3F3F"/>
                </a:solidFill>
                <a:latin typeface="Times New Roman"/>
                <a:ea typeface="微軟正黑體"/>
              </a:rPr>
              <a:t>募資規劃</a:t>
            </a:r>
            <a:r>
              <a:rPr kumimoji="0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Times New Roman"/>
                <a:ea typeface="微軟正黑體"/>
                <a:cs typeface="+mn-cs"/>
              </a:rPr>
              <a:t>：</a:t>
            </a:r>
          </a:p>
          <a:p>
            <a:pPr marL="0" indent="0">
              <a:buNone/>
            </a:pPr>
            <a:endParaRPr lang="zh-TW" altLang="en-US" sz="1800" dirty="0"/>
          </a:p>
        </p:txBody>
      </p:sp>
      <p:sp>
        <p:nvSpPr>
          <p:cNvPr id="3" name="Google Shape;61;p3">
            <a:extLst>
              <a:ext uri="{FF2B5EF4-FFF2-40B4-BE49-F238E27FC236}">
                <a16:creationId xmlns:a16="http://schemas.microsoft.com/office/drawing/2014/main" id="{F3415DF4-575E-E974-C4E2-81E9E3AE634E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774269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DC7F1E-A514-42E6-9260-410757DE528D}" type="slidenum">
              <a:rPr lang="zh-TW" altLang="en-US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zh-TW" altLang="en-US">
              <a:solidFill>
                <a:prstClr val="black"/>
              </a:solidFill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550481"/>
              </p:ext>
            </p:extLst>
          </p:nvPr>
        </p:nvGraphicFramePr>
        <p:xfrm>
          <a:off x="561454" y="887137"/>
          <a:ext cx="11069092" cy="5893004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698771">
                  <a:extLst>
                    <a:ext uri="{9D8B030D-6E8A-4147-A177-3AD203B41FA5}">
                      <a16:colId xmlns:a16="http://schemas.microsoft.com/office/drawing/2014/main" val="1716216115"/>
                    </a:ext>
                  </a:extLst>
                </a:gridCol>
                <a:gridCol w="2166339">
                  <a:extLst>
                    <a:ext uri="{9D8B030D-6E8A-4147-A177-3AD203B41FA5}">
                      <a16:colId xmlns:a16="http://schemas.microsoft.com/office/drawing/2014/main" val="899840032"/>
                    </a:ext>
                  </a:extLst>
                </a:gridCol>
                <a:gridCol w="2166339">
                  <a:extLst>
                    <a:ext uri="{9D8B030D-6E8A-4147-A177-3AD203B41FA5}">
                      <a16:colId xmlns:a16="http://schemas.microsoft.com/office/drawing/2014/main" val="3956899486"/>
                    </a:ext>
                  </a:extLst>
                </a:gridCol>
                <a:gridCol w="1993688">
                  <a:extLst>
                    <a:ext uri="{9D8B030D-6E8A-4147-A177-3AD203B41FA5}">
                      <a16:colId xmlns:a16="http://schemas.microsoft.com/office/drawing/2014/main" val="1817396814"/>
                    </a:ext>
                  </a:extLst>
                </a:gridCol>
                <a:gridCol w="1043955">
                  <a:extLst>
                    <a:ext uri="{9D8B030D-6E8A-4147-A177-3AD203B41FA5}">
                      <a16:colId xmlns:a16="http://schemas.microsoft.com/office/drawing/2014/main" val="40232973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600" dirty="0"/>
                        <a:t>會計科目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600" b="1" kern="1200" dirty="0">
                          <a:solidFill>
                            <a:schemeClr val="bg1"/>
                          </a:solidFill>
                        </a:rPr>
                        <a:t>獎勵金</a:t>
                      </a:r>
                      <a:endParaRPr lang="zh-TW" altLang="en-US" sz="16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bg1"/>
                          </a:solidFill>
                        </a:rPr>
                        <a:t>自籌款</a:t>
                      </a:r>
                      <a:endParaRPr lang="zh-TW" altLang="en-US" sz="16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600" b="1" kern="1200" dirty="0">
                          <a:solidFill>
                            <a:schemeClr val="bg1"/>
                          </a:solidFill>
                        </a:rPr>
                        <a:t>合計</a:t>
                      </a:r>
                      <a:endParaRPr lang="zh-TW" altLang="en-US" sz="16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600" b="1" kern="1200" dirty="0">
                          <a:solidFill>
                            <a:schemeClr val="bg1"/>
                          </a:solidFill>
                        </a:rPr>
                        <a:t>%</a:t>
                      </a:r>
                      <a:endParaRPr lang="zh-TW" altLang="en-US" sz="16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2176094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marL="0" indent="0" algn="just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kumimoji="1" lang="en-US" altLang="zh-TW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1. </a:t>
                      </a:r>
                      <a:r>
                        <a:rPr kumimoji="1" lang="zh-TW" altLang="zh-TW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人事費</a:t>
                      </a:r>
                      <a:endParaRPr kumimoji="1" lang="zh-TW" altLang="en-US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8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8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6271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66700" indent="0" algn="just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kumimoji="1" lang="en-US" altLang="zh-TW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(1)</a:t>
                      </a:r>
                      <a:r>
                        <a:rPr kumimoji="1" lang="zh-TW" altLang="en-US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計畫人員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kumimoji="1" lang="zh-TW" altLang="en-US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600" u="non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5144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66700" indent="0" algn="just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kumimoji="1" lang="en-US" altLang="zh-TW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(2)</a:t>
                      </a:r>
                      <a:r>
                        <a:rPr kumimoji="1" lang="zh-TW" altLang="en-US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外籍專業人員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kumimoji="1" lang="zh-TW" altLang="en-US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8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7617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66700" indent="0" algn="just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kumimoji="1" lang="en-US" altLang="zh-TW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(3)</a:t>
                      </a:r>
                      <a:r>
                        <a:rPr kumimoji="1" lang="zh-TW" altLang="en-US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顧問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kumimoji="1" lang="zh-TW" altLang="en-US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8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9718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66700" indent="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kumimoji="1" lang="zh-TW" altLang="en-US" sz="16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小計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kumimoji="1" lang="zh-TW" altLang="en-US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8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84529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1" lang="en-US" altLang="zh-TW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2. </a:t>
                      </a:r>
                      <a:r>
                        <a:rPr kumimoji="1" lang="zh-TW" altLang="zh-TW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差旅費</a:t>
                      </a:r>
                      <a:endParaRPr kumimoji="1" lang="zh-TW" altLang="en-US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1" lang="zh-TW" altLang="en-US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600" u="none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679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1" lang="en-US" altLang="zh-TW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3. </a:t>
                      </a:r>
                      <a:r>
                        <a:rPr kumimoji="1" lang="zh-TW" altLang="zh-TW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消耗性器材及原材料費</a:t>
                      </a:r>
                      <a:endParaRPr kumimoji="1" lang="zh-TW" altLang="en-US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1" lang="zh-TW" altLang="en-US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600" u="none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3082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1" lang="en-US" altLang="zh-TW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4. </a:t>
                      </a:r>
                      <a:r>
                        <a:rPr kumimoji="1" lang="zh-TW" altLang="zh-TW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設備使用費</a:t>
                      </a:r>
                      <a:endParaRPr kumimoji="1" lang="zh-TW" altLang="en-US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1" lang="zh-TW" altLang="en-US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600" u="none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0347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1" lang="en-US" altLang="zh-TW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5. </a:t>
                      </a:r>
                      <a:r>
                        <a:rPr kumimoji="1" lang="zh-TW" altLang="zh-TW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設備維護費</a:t>
                      </a:r>
                      <a:endParaRPr kumimoji="1" lang="zh-TW" altLang="en-US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1" lang="zh-TW" altLang="en-US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600" u="non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347604"/>
                  </a:ext>
                </a:extLst>
              </a:tr>
              <a:tr h="0">
                <a:tc gridSpan="5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1" lang="en-US" altLang="zh-TW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6. </a:t>
                      </a:r>
                      <a:r>
                        <a:rPr kumimoji="1" lang="zh-TW" altLang="en-US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委外</a:t>
                      </a:r>
                      <a:r>
                        <a:rPr kumimoji="1" lang="zh-TW" altLang="zh-TW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費</a:t>
                      </a:r>
                      <a:endParaRPr kumimoji="1" lang="en-US" altLang="zh-TW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8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8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3044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66700" marR="0" lvl="0" indent="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(1)</a:t>
                      </a:r>
                      <a:r>
                        <a:rPr kumimoji="1" lang="zh-TW" altLang="en-US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技術或智慧財產權購買費</a:t>
                      </a:r>
                      <a:endParaRPr kumimoji="1" lang="en-US" altLang="zh-TW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altLang="zh-TW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600" u="non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8407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66700" marR="0" lvl="0" indent="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(2)</a:t>
                      </a:r>
                      <a:r>
                        <a:rPr kumimoji="1" lang="zh-TW" altLang="en-US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委託研究費</a:t>
                      </a:r>
                      <a:endParaRPr kumimoji="1" lang="en-US" altLang="zh-TW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altLang="zh-TW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9018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66700" marR="0" lvl="0" indent="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(3)</a:t>
                      </a:r>
                      <a:r>
                        <a:rPr kumimoji="1" lang="zh-TW" altLang="en-US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委託勞務費</a:t>
                      </a:r>
                      <a:endParaRPr kumimoji="1" lang="en-US" altLang="zh-TW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altLang="zh-TW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8046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66700" marR="0" lvl="0" indent="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(4)</a:t>
                      </a:r>
                      <a:r>
                        <a:rPr kumimoji="1" lang="zh-TW" altLang="en-US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委託設計費</a:t>
                      </a:r>
                      <a:endParaRPr kumimoji="1" lang="en-US" altLang="zh-TW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altLang="zh-TW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70576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6670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6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小計</a:t>
                      </a: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altLang="zh-TW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8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38994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1" lang="en-US" altLang="zh-TW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7. </a:t>
                      </a:r>
                      <a:r>
                        <a:rPr kumimoji="1" lang="zh-TW" altLang="en-US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無形資產之引進費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1" lang="zh-TW" altLang="en-US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600" u="none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9555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1" lang="en-US" altLang="zh-TW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8. </a:t>
                      </a:r>
                      <a:r>
                        <a:rPr kumimoji="1" lang="zh-TW" altLang="zh-TW" sz="16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行銷推廣業務費</a:t>
                      </a:r>
                      <a:endParaRPr kumimoji="1" lang="zh-TW" altLang="en-US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1" lang="zh-TW" altLang="en-US" sz="16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600" u="non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8783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zh-TW" altLang="en-US" sz="1600" b="1" u="non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合計</a:t>
                      </a:r>
                      <a:endParaRPr lang="zh-TW" altLang="en-US" sz="1600" b="1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altLang="zh-TW" sz="1600" b="1" u="non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1,000</a:t>
                      </a:r>
                      <a:endParaRPr lang="zh-TW" altLang="en-US" sz="1600" b="1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b="1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b="1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600" b="1" u="non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4680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zh-TW" altLang="en-US" sz="1600" b="1" u="non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百分比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altLang="zh-TW" sz="1600" b="1" u="non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600" b="1" u="non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600" b="1" u="non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600" b="1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049374"/>
                  </a:ext>
                </a:extLst>
              </a:tr>
            </a:tbl>
          </a:graphicData>
        </a:graphic>
      </p:graphicFrame>
      <p:sp>
        <p:nvSpPr>
          <p:cNvPr id="5" name="標題 5">
            <a:extLst>
              <a:ext uri="{FF2B5EF4-FFF2-40B4-BE49-F238E27FC236}">
                <a16:creationId xmlns:a16="http://schemas.microsoft.com/office/drawing/2014/main" id="{A711BE87-A01E-A19B-4A1D-AE1B80D7B1F4}"/>
              </a:ext>
            </a:extLst>
          </p:cNvPr>
          <p:cNvSpPr txBox="1">
            <a:spLocks/>
          </p:cNvSpPr>
          <p:nvPr/>
        </p:nvSpPr>
        <p:spPr>
          <a:xfrm>
            <a:off x="838200" y="302982"/>
            <a:ext cx="10515600" cy="629174"/>
          </a:xfrm>
          <a:prstGeom prst="rect">
            <a:avLst/>
          </a:prstGeom>
        </p:spPr>
        <p:txBody>
          <a:bodyPr/>
          <a:lstStyle>
            <a:lvl1pPr algn="just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/>
              <a:t>八、經費需求</a:t>
            </a:r>
          </a:p>
        </p:txBody>
      </p:sp>
      <p:sp>
        <p:nvSpPr>
          <p:cNvPr id="6" name="Google Shape;61;p3">
            <a:extLst>
              <a:ext uri="{FF2B5EF4-FFF2-40B4-BE49-F238E27FC236}">
                <a16:creationId xmlns:a16="http://schemas.microsoft.com/office/drawing/2014/main" id="{FB952211-12B2-2042-534F-2CF3C0E0492B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5437BD4C-072B-61C5-0530-184E3178D596}"/>
              </a:ext>
            </a:extLst>
          </p:cNvPr>
          <p:cNvSpPr txBox="1"/>
          <p:nvPr/>
        </p:nvSpPr>
        <p:spPr>
          <a:xfrm>
            <a:off x="9990143" y="523497"/>
            <a:ext cx="16249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sz="1600" dirty="0"/>
              <a:t>單位</a:t>
            </a:r>
            <a:r>
              <a:rPr lang="en-US" altLang="zh-TW" sz="1600" dirty="0"/>
              <a:t>:</a:t>
            </a:r>
            <a:r>
              <a:rPr lang="zh-TW" altLang="en-US" sz="1600" dirty="0"/>
              <a:t>千元</a:t>
            </a:r>
          </a:p>
        </p:txBody>
      </p:sp>
    </p:spTree>
    <p:extLst>
      <p:ext uri="{BB962C8B-B14F-4D97-AF65-F5344CB8AC3E}">
        <p14:creationId xmlns:p14="http://schemas.microsoft.com/office/powerpoint/2010/main" val="9930391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14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九、附件</a:t>
            </a:r>
          </a:p>
        </p:txBody>
      </p:sp>
      <p:sp>
        <p:nvSpPr>
          <p:cNvPr id="3" name="Google Shape;61;p3">
            <a:extLst>
              <a:ext uri="{FF2B5EF4-FFF2-40B4-BE49-F238E27FC236}">
                <a16:creationId xmlns:a16="http://schemas.microsoft.com/office/drawing/2014/main" id="{40E63E6E-FB0F-4229-EF9B-D1AB8DA23B24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9141A0F3-262B-0C35-4C47-4D36E7C3EB1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zh-TW" altLang="en-US" dirty="0"/>
              <a:t>加分項目說明及佐證文件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82428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8374CF-E48B-0247-2EA7-F77951EB6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ECF6DA3-465D-958E-1482-A2EC05ED7F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8C7C0A-0C9F-4C3A-9B00-081C643FDFF8}" type="slidenum">
              <a:rPr lang="en-US" altLang="zh-TW" smtClean="0"/>
              <a:pPr>
                <a:defRPr/>
              </a:pPr>
              <a:t>15</a:t>
            </a:fld>
            <a:endParaRPr lang="en-US" altLang="zh-TW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525E33A7-B7F0-8043-1D00-01562ADB5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8306"/>
            <a:ext cx="10515600" cy="1381387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zh-TW" altLang="en-US" dirty="0"/>
              <a:t>簡報結束</a:t>
            </a:r>
            <a:br>
              <a:rPr lang="en-US" altLang="zh-TW" dirty="0"/>
            </a:br>
            <a:r>
              <a:rPr lang="zh-TW" altLang="en-US" dirty="0"/>
              <a:t>敬請指教</a:t>
            </a:r>
          </a:p>
        </p:txBody>
      </p:sp>
    </p:spTree>
    <p:extLst>
      <p:ext uri="{BB962C8B-B14F-4D97-AF65-F5344CB8AC3E}">
        <p14:creationId xmlns:p14="http://schemas.microsoft.com/office/powerpoint/2010/main" val="293845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433F3751-5B86-42E2-97DA-5D175B779977}"/>
              </a:ext>
            </a:extLst>
          </p:cNvPr>
          <p:cNvSpPr txBox="1"/>
          <p:nvPr/>
        </p:nvSpPr>
        <p:spPr>
          <a:xfrm>
            <a:off x="5144597" y="260994"/>
            <a:ext cx="7047403" cy="12003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>
            <a:defPPr>
              <a:defRPr lang="zh-TW"/>
            </a:defPPr>
            <a:lvl1pPr algn="ctr">
              <a:defRPr sz="2000" b="1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</a:defRPr>
            </a:lvl1pPr>
          </a:lstStyle>
          <a:p>
            <a:pPr algn="just"/>
            <a:r>
              <a:rPr lang="en-US" altLang="zh-TW" sz="1800" dirty="0"/>
              <a:t>※</a:t>
            </a:r>
            <a:r>
              <a:rPr lang="zh-TW" altLang="en-US" sz="1800" dirty="0"/>
              <a:t>大綱請勿任意調整</a:t>
            </a:r>
            <a:r>
              <a:rPr lang="en-US" altLang="zh-TW" sz="1800" dirty="0"/>
              <a:t>※</a:t>
            </a:r>
          </a:p>
          <a:p>
            <a:pPr algn="just"/>
            <a:r>
              <a:rPr lang="en-US" altLang="zh-TW" sz="1800" dirty="0"/>
              <a:t>※</a:t>
            </a:r>
            <a:r>
              <a:rPr lang="zh-TW" altLang="en-US" sz="1800" dirty="0"/>
              <a:t>背景可自行設計</a:t>
            </a:r>
            <a:r>
              <a:rPr lang="en-US" altLang="zh-TW" sz="1800" dirty="0"/>
              <a:t>※</a:t>
            </a:r>
          </a:p>
          <a:p>
            <a:pPr algn="just"/>
            <a:r>
              <a:rPr lang="en-US" altLang="zh-TW" sz="1800" dirty="0"/>
              <a:t>※</a:t>
            </a:r>
            <a:r>
              <a:rPr lang="zh-TW" altLang="en-US" sz="1800" dirty="0"/>
              <a:t>提案簡報限制</a:t>
            </a:r>
            <a:r>
              <a:rPr lang="en-US" altLang="zh-TW" sz="1800" dirty="0"/>
              <a:t>20</a:t>
            </a:r>
            <a:r>
              <a:rPr lang="zh-TW" altLang="en-US" sz="1800" dirty="0"/>
              <a:t>頁內，不含封面、大綱、封底</a:t>
            </a:r>
            <a:r>
              <a:rPr lang="en-US" altLang="zh-TW" sz="1800" dirty="0"/>
              <a:t>(</a:t>
            </a:r>
            <a:r>
              <a:rPr lang="zh-TW" altLang="en-US" sz="1800" dirty="0"/>
              <a:t>總頁數</a:t>
            </a:r>
            <a:r>
              <a:rPr lang="en-US" altLang="zh-TW" sz="1800" dirty="0"/>
              <a:t>23</a:t>
            </a:r>
            <a:r>
              <a:rPr lang="zh-TW" altLang="en-US" sz="1800" dirty="0"/>
              <a:t>頁內</a:t>
            </a:r>
            <a:r>
              <a:rPr lang="en-US" altLang="zh-TW" sz="1800" dirty="0"/>
              <a:t>)※ </a:t>
            </a:r>
          </a:p>
          <a:p>
            <a:pPr algn="just"/>
            <a:r>
              <a:rPr lang="en-US" altLang="zh-TW" sz="1800" dirty="0"/>
              <a:t>※</a:t>
            </a:r>
            <a:r>
              <a:rPr lang="zh-TW" altLang="en-US" sz="1800" dirty="0"/>
              <a:t>簡報內容呈現順序須依照此檔案呈現方式</a:t>
            </a:r>
            <a:r>
              <a:rPr lang="en-US" altLang="zh-TW" sz="1800" dirty="0"/>
              <a:t>※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8C1D6915-9D60-4E8A-A920-28406FA639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2</a:t>
            </a:fld>
            <a:endParaRPr lang="zh-TW" altLang="en-US" dirty="0"/>
          </a:p>
        </p:txBody>
      </p:sp>
      <p:sp>
        <p:nvSpPr>
          <p:cNvPr id="5" name="標題 4">
            <a:extLst>
              <a:ext uri="{FF2B5EF4-FFF2-40B4-BE49-F238E27FC236}">
                <a16:creationId xmlns:a16="http://schemas.microsoft.com/office/drawing/2014/main" id="{76EA1939-340C-CC1D-1DCC-7735590EE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簡報大綱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4271944-9DBE-3D45-94C6-E6E6E7C48C9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1371600"/>
            <a:ext cx="10515600" cy="462524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b="1" dirty="0"/>
              <a:t>一、公司簡介</a:t>
            </a:r>
            <a:endParaRPr lang="en-US" altLang="zh-TW" b="1" dirty="0"/>
          </a:p>
          <a:p>
            <a:pPr marL="0" indent="0">
              <a:buNone/>
            </a:pPr>
            <a:r>
              <a:rPr lang="zh-TW" altLang="en-US" b="1" dirty="0"/>
              <a:t>二、高齡需求與場域痛點</a:t>
            </a:r>
            <a:endParaRPr lang="en-US" altLang="zh-TW" b="1" dirty="0"/>
          </a:p>
          <a:p>
            <a:pPr marL="0" indent="0">
              <a:buNone/>
            </a:pPr>
            <a:r>
              <a:rPr lang="zh-TW" altLang="en-US" b="1" dirty="0"/>
              <a:t>三、產品</a:t>
            </a:r>
            <a:r>
              <a:rPr lang="en-US" altLang="zh-TW" b="1" dirty="0"/>
              <a:t>/</a:t>
            </a:r>
            <a:r>
              <a:rPr lang="zh-TW" altLang="en-US" b="1" dirty="0"/>
              <a:t>服務解決方案</a:t>
            </a:r>
            <a:endParaRPr lang="en-US" altLang="zh-TW" b="1" dirty="0"/>
          </a:p>
          <a:p>
            <a:pPr marL="0" indent="0">
              <a:buNone/>
            </a:pPr>
            <a:r>
              <a:rPr lang="zh-TW" altLang="en-US" b="1" dirty="0"/>
              <a:t>四、過往實績與驗證基礎</a:t>
            </a:r>
            <a:endParaRPr lang="en-US" altLang="zh-TW" b="1" dirty="0"/>
          </a:p>
          <a:p>
            <a:pPr marL="0" indent="0">
              <a:buNone/>
            </a:pPr>
            <a:r>
              <a:rPr lang="zh-TW" altLang="en-US" b="1" dirty="0"/>
              <a:t>五、執行規劃</a:t>
            </a:r>
            <a:endParaRPr lang="en-US" altLang="zh-TW" b="1" dirty="0"/>
          </a:p>
          <a:p>
            <a:pPr marL="0" indent="0">
              <a:buNone/>
            </a:pPr>
            <a:r>
              <a:rPr lang="zh-TW" altLang="en-US" b="1" dirty="0"/>
              <a:t>六、競爭力、可行性與風險說明</a:t>
            </a:r>
            <a:endParaRPr lang="en-US" altLang="zh-TW" b="1" dirty="0"/>
          </a:p>
          <a:p>
            <a:pPr marL="0" indent="0">
              <a:buNone/>
            </a:pPr>
            <a:r>
              <a:rPr lang="zh-TW" altLang="en-US" b="1" dirty="0"/>
              <a:t>七、查核點與預期效益</a:t>
            </a:r>
            <a:endParaRPr lang="en-US" altLang="zh-TW" b="1" dirty="0"/>
          </a:p>
          <a:p>
            <a:pPr marL="0" indent="0">
              <a:buNone/>
            </a:pPr>
            <a:r>
              <a:rPr lang="zh-TW" altLang="en-US" b="1" dirty="0"/>
              <a:t>八、經費需求</a:t>
            </a:r>
            <a:endParaRPr lang="en-US" altLang="zh-TW" b="1" dirty="0"/>
          </a:p>
          <a:p>
            <a:pPr marL="0" indent="0">
              <a:buNone/>
            </a:pPr>
            <a:r>
              <a:rPr lang="zh-TW" altLang="en-US" b="1" dirty="0"/>
              <a:t>九、附件</a:t>
            </a:r>
          </a:p>
        </p:txBody>
      </p:sp>
    </p:spTree>
    <p:extLst>
      <p:ext uri="{BB962C8B-B14F-4D97-AF65-F5344CB8AC3E}">
        <p14:creationId xmlns:p14="http://schemas.microsoft.com/office/powerpoint/2010/main" val="2848555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1;p3">
            <a:extLst>
              <a:ext uri="{FF2B5EF4-FFF2-40B4-BE49-F238E27FC236}">
                <a16:creationId xmlns:a16="http://schemas.microsoft.com/office/drawing/2014/main" id="{95EF5806-C139-D758-28D5-F4DE42F38DED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3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一、公司簡介</a:t>
            </a:r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8E0899F7-AF11-61F0-5622-E02586D1061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dirty="0"/>
              <a:t>(</a:t>
            </a:r>
            <a:r>
              <a:rPr lang="zh-TW" altLang="en-US" sz="2400" dirty="0"/>
              <a:t>一</a:t>
            </a:r>
            <a:r>
              <a:rPr lang="en-US" altLang="zh-TW" sz="2400" dirty="0"/>
              <a:t>)</a:t>
            </a:r>
            <a:r>
              <a:rPr lang="zh-TW" altLang="en-US" sz="2400" dirty="0"/>
              <a:t>基本資料</a:t>
            </a:r>
            <a:endParaRPr lang="en-US" altLang="zh-TW" sz="2400" dirty="0"/>
          </a:p>
          <a:p>
            <a:pPr marL="706438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請簡述公司背景、核心能力</a:t>
            </a:r>
            <a:endParaRPr lang="en-US" altLang="zh-TW" sz="1800" dirty="0"/>
          </a:p>
          <a:p>
            <a:pPr marL="706438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請說明本計畫相關之團隊成員、高齡或相關場域經驗</a:t>
            </a:r>
          </a:p>
        </p:txBody>
      </p:sp>
    </p:spTree>
    <p:extLst>
      <p:ext uri="{BB962C8B-B14F-4D97-AF65-F5344CB8AC3E}">
        <p14:creationId xmlns:p14="http://schemas.microsoft.com/office/powerpoint/2010/main" val="1205153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4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一、公司簡介</a:t>
            </a:r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8E0899F7-AF11-61F0-5622-E02586D1061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dirty="0"/>
              <a:t>(</a:t>
            </a:r>
            <a:r>
              <a:rPr lang="zh-TW" altLang="en-US" sz="2400" dirty="0"/>
              <a:t>二</a:t>
            </a:r>
            <a:r>
              <a:rPr lang="en-US" altLang="zh-TW" sz="2400" dirty="0"/>
              <a:t>)</a:t>
            </a:r>
            <a:r>
              <a:rPr lang="zh-TW" altLang="en-US" sz="2400" dirty="0"/>
              <a:t>營運狀況</a:t>
            </a:r>
            <a:endParaRPr lang="en-US" altLang="zh-TW" sz="2400" dirty="0"/>
          </a:p>
          <a:p>
            <a:pPr marL="706438" marR="0" lvl="0" indent="-342900" rtl="0">
              <a:spcBef>
                <a:spcPts val="1200"/>
              </a:spcBef>
              <a:buClr>
                <a:schemeClr val="tx1">
                  <a:lumMod val="50000"/>
                  <a:lumOff val="50000"/>
                </a:schemeClr>
              </a:buClr>
              <a:buSzPts val="2400"/>
              <a:buFont typeface="Arial" panose="020B0604020202020204" pitchFamily="34" charset="0"/>
              <a:buChar char="•"/>
            </a:pPr>
            <a:r>
              <a:rPr lang="zh-TW" altLang="en-US" sz="1800" dirty="0"/>
              <a:t>請說明公司目前營運成果，如營收來源、付費客戶或合作對象</a:t>
            </a:r>
            <a:endParaRPr lang="en-US" altLang="zh-TW" sz="1800" dirty="0"/>
          </a:p>
          <a:p>
            <a:pPr marL="706438" marR="0" lvl="0" indent="-342900" rtl="0">
              <a:spcBef>
                <a:spcPts val="1200"/>
              </a:spcBef>
              <a:buClr>
                <a:schemeClr val="tx1">
                  <a:lumMod val="50000"/>
                  <a:lumOff val="50000"/>
                </a:schemeClr>
              </a:buClr>
              <a:buSzPts val="2400"/>
              <a:buFont typeface="Arial" panose="020B0604020202020204" pitchFamily="34" charset="0"/>
              <a:buChar char="•"/>
            </a:pPr>
            <a:r>
              <a:rPr lang="zh-TW" altLang="en-US" sz="1800" dirty="0"/>
              <a:t>請簡述近一年重要營運里程碑或實際推動成果</a:t>
            </a:r>
          </a:p>
        </p:txBody>
      </p:sp>
      <p:sp>
        <p:nvSpPr>
          <p:cNvPr id="3" name="Google Shape;61;p3">
            <a:extLst>
              <a:ext uri="{FF2B5EF4-FFF2-40B4-BE49-F238E27FC236}">
                <a16:creationId xmlns:a16="http://schemas.microsoft.com/office/drawing/2014/main" id="{AD4F9BC7-DD6D-C5DD-28D3-303D00875570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4262075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5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二、高齡需求與場域痛點</a:t>
            </a:r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8E0899F7-AF11-61F0-5622-E02586D1061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706438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請說明本計畫對應之高齡場域類型與主要服務對象</a:t>
            </a:r>
            <a:endParaRPr lang="en-US" altLang="zh-TW" sz="2400" dirty="0"/>
          </a:p>
          <a:p>
            <a:pPr marL="706438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請描述實際場域中尚未被有效解決的核心需求或痛點</a:t>
            </a:r>
          </a:p>
        </p:txBody>
      </p:sp>
      <p:sp>
        <p:nvSpPr>
          <p:cNvPr id="3" name="Google Shape;61;p3">
            <a:extLst>
              <a:ext uri="{FF2B5EF4-FFF2-40B4-BE49-F238E27FC236}">
                <a16:creationId xmlns:a16="http://schemas.microsoft.com/office/drawing/2014/main" id="{894C21A6-0FF4-8C2A-DFBC-7675F1834147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047164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6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三、產品</a:t>
            </a:r>
            <a:r>
              <a:rPr lang="en-US" altLang="zh-TW" dirty="0"/>
              <a:t>/</a:t>
            </a:r>
            <a:r>
              <a:rPr lang="zh-TW" altLang="en-US" dirty="0"/>
              <a:t>服務解決方案</a:t>
            </a:r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8E0899F7-AF11-61F0-5622-E02586D1061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706438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請說明本計畫所提供之產品或服務內容如何回應前述高齡場域痛點</a:t>
            </a:r>
            <a:endParaRPr lang="en-US" altLang="zh-TW" sz="1800" dirty="0"/>
          </a:p>
          <a:p>
            <a:pPr marL="706438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請簡要呈現解決方案之核心功能、服務流程或應用方式</a:t>
            </a:r>
            <a:endParaRPr lang="en-US" altLang="zh-TW" sz="1800" dirty="0"/>
          </a:p>
          <a:p>
            <a:pPr marL="706438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請說明相較現行作法的差異與優勢</a:t>
            </a:r>
          </a:p>
        </p:txBody>
      </p:sp>
      <p:sp>
        <p:nvSpPr>
          <p:cNvPr id="3" name="Google Shape;61;p3">
            <a:extLst>
              <a:ext uri="{FF2B5EF4-FFF2-40B4-BE49-F238E27FC236}">
                <a16:creationId xmlns:a16="http://schemas.microsoft.com/office/drawing/2014/main" id="{F2834C58-B971-41F3-7419-745341C17A97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932173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7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四、過往實績與驗證基礎</a:t>
            </a:r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8E0899F7-AF11-61F0-5622-E02586D1061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706438" marR="0" lvl="0" indent="-342900" algn="just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請說明已完成之概念驗證</a:t>
            </a:r>
            <a:r>
              <a:rPr lang="en-US" altLang="zh-TW" sz="1800" dirty="0"/>
              <a:t>(POC)</a:t>
            </a:r>
            <a:r>
              <a:rPr lang="zh-TW" altLang="en-US" sz="1800" dirty="0"/>
              <a:t>或既有合作、試點經驗</a:t>
            </a:r>
            <a:endParaRPr lang="en-US" altLang="zh-TW" sz="1800" dirty="0"/>
          </a:p>
          <a:p>
            <a:pPr marL="706438" marR="0" lvl="0" indent="-342900" algn="just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請簡述具體案例</a:t>
            </a:r>
            <a:r>
              <a:rPr lang="en-US" altLang="zh-TW" sz="1800" dirty="0"/>
              <a:t>(</a:t>
            </a:r>
            <a:r>
              <a:rPr lang="zh-TW" altLang="en-US" sz="1800" dirty="0"/>
              <a:t>合作場域、驗證內容及已取得之初步成果</a:t>
            </a:r>
            <a:r>
              <a:rPr lang="en-US" altLang="zh-TW" sz="1800" dirty="0"/>
              <a:t>)</a:t>
            </a:r>
            <a:endParaRPr lang="zh-TW" altLang="en-US" sz="1800" dirty="0"/>
          </a:p>
        </p:txBody>
      </p:sp>
      <p:sp>
        <p:nvSpPr>
          <p:cNvPr id="3" name="Google Shape;61;p3">
            <a:extLst>
              <a:ext uri="{FF2B5EF4-FFF2-40B4-BE49-F238E27FC236}">
                <a16:creationId xmlns:a16="http://schemas.microsoft.com/office/drawing/2014/main" id="{4E23DAEF-E84A-EB20-4216-6B3A3C107343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251062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8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五、執行規劃</a:t>
            </a:r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8E0899F7-AF11-61F0-5622-E02586D1061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706438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請說明各分項工作內容：</a:t>
            </a:r>
            <a:endParaRPr lang="en-US" altLang="zh-TW" sz="1800" dirty="0"/>
          </a:p>
          <a:p>
            <a:pPr marL="706438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驗證前準備：請說明為支援後續場域與商業驗證，所進行之必要產品或服務調整、流程優化或場域導入前作業</a:t>
            </a:r>
          </a:p>
          <a:p>
            <a:pPr marL="706438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服務驗證</a:t>
            </a:r>
            <a:r>
              <a:rPr lang="en-US" altLang="zh-TW" sz="1800" dirty="0"/>
              <a:t>(POS)</a:t>
            </a:r>
            <a:r>
              <a:rPr lang="zh-TW" altLang="en-US" sz="1800" dirty="0"/>
              <a:t>：請說明於高齡相關場域中，如何實際導入產品或服務進行驗證，包含驗證對象、應用情境、執行流程及驗證方式</a:t>
            </a:r>
          </a:p>
          <a:p>
            <a:pPr marL="706438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商業模式驗證</a:t>
            </a:r>
            <a:r>
              <a:rPr lang="en-US" altLang="zh-TW" sz="1800" dirty="0"/>
              <a:t>(POB)</a:t>
            </a:r>
            <a:r>
              <a:rPr lang="zh-TW" altLang="en-US" sz="1800" dirty="0"/>
              <a:t>：請說明於完成服務驗證後，如何測試產品或服務之商業可行性與擴散潛力，包含合作或收費模式驗證之執行方式與流程</a:t>
            </a:r>
          </a:p>
        </p:txBody>
      </p:sp>
      <p:sp>
        <p:nvSpPr>
          <p:cNvPr id="3" name="Google Shape;61;p3">
            <a:extLst>
              <a:ext uri="{FF2B5EF4-FFF2-40B4-BE49-F238E27FC236}">
                <a16:creationId xmlns:a16="http://schemas.microsoft.com/office/drawing/2014/main" id="{F4AEACD1-CBC1-4D7F-B766-5E3372CE7617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597393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9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六、競爭力、可行性與風險說明</a:t>
            </a:r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8E0899F7-AF11-61F0-5622-E02586D1061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706438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請說明本計畫解決方案之跨場域或跨市場可複製性</a:t>
            </a:r>
            <a:endParaRPr lang="en-US" altLang="zh-TW" sz="1800" dirty="0"/>
          </a:p>
          <a:p>
            <a:pPr marL="706438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請簡述於不同場域或市場推動之可行性與必要條件（包含國際市場）</a:t>
            </a:r>
          </a:p>
          <a:p>
            <a:pPr marL="706438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請提出主要執行風險及相對應之因應方式</a:t>
            </a:r>
          </a:p>
        </p:txBody>
      </p:sp>
      <p:sp>
        <p:nvSpPr>
          <p:cNvPr id="3" name="Google Shape;61;p3">
            <a:extLst>
              <a:ext uri="{FF2B5EF4-FFF2-40B4-BE49-F238E27FC236}">
                <a16:creationId xmlns:a16="http://schemas.microsoft.com/office/drawing/2014/main" id="{40E63E6E-FB0F-4229-EF9B-D1AB8DA23B24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440477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自訂 2">
      <a:dk1>
        <a:srgbClr val="3F3F3F"/>
      </a:dk1>
      <a:lt1>
        <a:srgbClr val="FFFFFF"/>
      </a:lt1>
      <a:dk2>
        <a:srgbClr val="6B6B6B"/>
      </a:dk2>
      <a:lt2>
        <a:srgbClr val="F5F7F5"/>
      </a:lt2>
      <a:accent1>
        <a:srgbClr val="7FBF5E"/>
      </a:accent1>
      <a:accent2>
        <a:srgbClr val="F2B705"/>
      </a:accent2>
      <a:accent3>
        <a:srgbClr val="5F9E3F"/>
      </a:accent3>
      <a:accent4>
        <a:srgbClr val="B7DDB0"/>
      </a:accent4>
      <a:accent5>
        <a:srgbClr val="E2EFE0"/>
      </a:accent5>
      <a:accent6>
        <a:srgbClr val="D9D9D9"/>
      </a:accent6>
      <a:hlink>
        <a:srgbClr val="5F9E3F"/>
      </a:hlink>
      <a:folHlink>
        <a:srgbClr val="3F3F3F"/>
      </a:folHlink>
    </a:clrScheme>
    <a:fontScheme name="自訂 4">
      <a:majorFont>
        <a:latin typeface="Times New Roman"/>
        <a:ea typeface="微軟正黑體"/>
        <a:cs typeface=""/>
      </a:majorFont>
      <a:minorFont>
        <a:latin typeface="Times New Roman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2340</TotalTime>
  <Words>1282</Words>
  <Application>Microsoft Office PowerPoint</Application>
  <PresentationFormat>寬螢幕</PresentationFormat>
  <Paragraphs>234</Paragraphs>
  <Slides>15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2" baseType="lpstr">
      <vt:lpstr>微軟正黑體</vt:lpstr>
      <vt:lpstr>標楷體</vt:lpstr>
      <vt:lpstr>Arial</vt:lpstr>
      <vt:lpstr>Calibri</vt:lpstr>
      <vt:lpstr>Times New Roman</vt:lpstr>
      <vt:lpstr>Wingdings</vt:lpstr>
      <vt:lpstr>Office 佈景主題</vt:lpstr>
      <vt:lpstr>次世代產業新創企業發展計畫 新創驅動高齡驗證獎勵</vt:lpstr>
      <vt:lpstr>簡報大綱</vt:lpstr>
      <vt:lpstr>一、公司簡介</vt:lpstr>
      <vt:lpstr>一、公司簡介</vt:lpstr>
      <vt:lpstr>二、高齡需求與場域痛點</vt:lpstr>
      <vt:lpstr>三、產品/服務解決方案</vt:lpstr>
      <vt:lpstr>四、過往實績與驗證基礎</vt:lpstr>
      <vt:lpstr>五、執行規劃</vt:lpstr>
      <vt:lpstr>六、競爭力、可行性與風險說明</vt:lpstr>
      <vt:lpstr>七、查核點與預期效益</vt:lpstr>
      <vt:lpstr>七、查核點與預期效益</vt:lpstr>
      <vt:lpstr>七、查核點與預期效益</vt:lpstr>
      <vt:lpstr>PowerPoint 簡報</vt:lpstr>
      <vt:lpstr>九、附件</vt:lpstr>
      <vt:lpstr>簡報結束 敬請指教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113年度「次世代產業新創淬鍊計畫」- 綠色加速器—提案簡報（模板）</dc:title>
  <dc:creator>葉柏佑</dc:creator>
  <cp:lastModifiedBy>林家寧</cp:lastModifiedBy>
  <cp:revision>156</cp:revision>
  <dcterms:created xsi:type="dcterms:W3CDTF">2024-01-29T01:56:35Z</dcterms:created>
  <dcterms:modified xsi:type="dcterms:W3CDTF">2026-03-11T06:48:41Z</dcterms:modified>
</cp:coreProperties>
</file>