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92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02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B4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203" autoAdjust="0"/>
    <p:restoredTop sz="93681" autoAdjust="0"/>
  </p:normalViewPr>
  <p:slideViewPr>
    <p:cSldViewPr snapToGrid="0">
      <p:cViewPr varScale="1">
        <p:scale>
          <a:sx n="107" d="100"/>
          <a:sy n="107" d="100"/>
        </p:scale>
        <p:origin x="1062" y="102"/>
      </p:cViewPr>
      <p:guideLst>
        <p:guide orient="horz" pos="2160"/>
        <p:guide pos="202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>
            <a:extLst>
              <a:ext uri="{FF2B5EF4-FFF2-40B4-BE49-F238E27FC236}">
                <a16:creationId xmlns:a16="http://schemas.microsoft.com/office/drawing/2014/main" id="{8902E948-E7E7-4022-8CE0-F2B0A241056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624F11D2-4531-454C-9A10-EA81AEAC688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9EB247-C729-4464-ACC8-7C086453E54B}" type="datetimeFigureOut">
              <a:rPr lang="zh-TW" altLang="en-US" smtClean="0"/>
              <a:t>2026/1/29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4F923A49-14AD-423F-922C-32FE4B4C05B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EC8EEBE6-3E23-4C9F-AA67-D26A80903C6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20F900-7066-49CA-BC14-259D58EE04B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66427846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4320E1-6B5A-4BC9-A6C0-BF6EF80C4790}" type="datetimeFigureOut">
              <a:rPr lang="zh-TW" altLang="en-US" smtClean="0"/>
              <a:t>2026/1/29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ACD9E8-2F2D-4D5C-98C9-57C66D9F47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31367817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9ACD9E8-2F2D-4D5C-98C9-57C66D9F47F8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377927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2D5A932-E60B-47E5-9EB1-94F9F4798F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7DAC31FA-BAAA-462A-BD0D-35B1B30B8F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</p:spTree>
    <p:extLst>
      <p:ext uri="{BB962C8B-B14F-4D97-AF65-F5344CB8AC3E}">
        <p14:creationId xmlns:p14="http://schemas.microsoft.com/office/powerpoint/2010/main" val="791280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A9FEFF3-DFFA-0224-1088-2D4C35CEAA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C6C6F0D8-D9B3-BF04-D97A-034F25D64B7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BA2C0A-4559-4DCE-8FF0-13A454D63376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01C2D25F-52C1-A72E-1F35-DAD0F347652B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838200" y="1925638"/>
            <a:ext cx="10515600" cy="385286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13987503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jfif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>
            <a:extLst>
              <a:ext uri="{FF2B5EF4-FFF2-40B4-BE49-F238E27FC236}">
                <a16:creationId xmlns:a16="http://schemas.microsoft.com/office/drawing/2014/main" id="{E3A877E4-C8A2-4983-9C99-36157F551CD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722" y="6595073"/>
            <a:ext cx="1407880" cy="263872"/>
          </a:xfrm>
          <a:prstGeom prst="rect">
            <a:avLst/>
          </a:prstGeom>
        </p:spPr>
      </p:pic>
      <p:pic>
        <p:nvPicPr>
          <p:cNvPr id="4" name="圖片 3">
            <a:extLst>
              <a:ext uri="{FF2B5EF4-FFF2-40B4-BE49-F238E27FC236}">
                <a16:creationId xmlns:a16="http://schemas.microsoft.com/office/drawing/2014/main" id="{0D510800-9D24-4D88-896C-3DA28C62379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3602" y="6567613"/>
            <a:ext cx="894574" cy="288755"/>
          </a:xfrm>
          <a:prstGeom prst="rect">
            <a:avLst/>
          </a:prstGeom>
        </p:spPr>
      </p:pic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265E55D2-A95E-4C12-996E-9555598245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73551" y="6416857"/>
            <a:ext cx="4402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BA2C0A-4559-4DCE-8FF0-13A454D63376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  <p:pic>
        <p:nvPicPr>
          <p:cNvPr id="11" name="圖片 10">
            <a:extLst>
              <a:ext uri="{FF2B5EF4-FFF2-40B4-BE49-F238E27FC236}">
                <a16:creationId xmlns:a16="http://schemas.microsoft.com/office/drawing/2014/main" id="{099308CD-9208-457F-ABB6-6DE15C425C74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2566" y="6612629"/>
            <a:ext cx="588945" cy="193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21039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標題 6">
            <a:extLst>
              <a:ext uri="{FF2B5EF4-FFF2-40B4-BE49-F238E27FC236}">
                <a16:creationId xmlns:a16="http://schemas.microsoft.com/office/drawing/2014/main" id="{EF770B8D-F573-4BC3-79BE-B38F95665E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9557" y="246118"/>
            <a:ext cx="9964134" cy="420133"/>
          </a:xfrm>
        </p:spPr>
        <p:txBody>
          <a:bodyPr anchor="ctr"/>
          <a:lstStyle/>
          <a:p>
            <a:pPr algn="just"/>
            <a:r>
              <a:rPr lang="zh-TW" altLang="en-US" sz="32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公司名稱</a:t>
            </a:r>
            <a:r>
              <a:rPr lang="en-US" altLang="zh-TW" sz="32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/</a:t>
            </a:r>
            <a:r>
              <a:rPr lang="zh-TW" altLang="en-US" sz="32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計畫名稱</a:t>
            </a:r>
          </a:p>
        </p:txBody>
      </p:sp>
      <p:sp>
        <p:nvSpPr>
          <p:cNvPr id="2" name="投影片編號版面配置區 1">
            <a:extLst>
              <a:ext uri="{FF2B5EF4-FFF2-40B4-BE49-F238E27FC236}">
                <a16:creationId xmlns:a16="http://schemas.microsoft.com/office/drawing/2014/main" id="{DAA8FD4A-5AD1-4FAF-BE5C-13AA34A89D9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BA2C0A-4559-4DCE-8FF0-13A454D63376}" type="slidenum">
              <a:rPr lang="zh-TW" altLang="en-US" smtClean="0"/>
              <a:t>1</a:t>
            </a:fld>
            <a:endParaRPr lang="zh-TW" altLang="en-US" dirty="0"/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36795F79-B219-A97D-8293-C03EA0CF4F99}"/>
              </a:ext>
            </a:extLst>
          </p:cNvPr>
          <p:cNvSpPr/>
          <p:nvPr/>
        </p:nvSpPr>
        <p:spPr>
          <a:xfrm>
            <a:off x="314036" y="117055"/>
            <a:ext cx="683491" cy="683491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b="1" dirty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公司</a:t>
            </a:r>
            <a:r>
              <a:rPr lang="en-US" altLang="zh-TW" sz="1200" b="1" dirty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LOGO</a:t>
            </a:r>
            <a:endParaRPr lang="zh-TW" altLang="en-US" sz="1200" b="1" dirty="0">
              <a:solidFill>
                <a:schemeClr val="tx1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id="{EBCAA354-997D-E5FF-C3DD-47AC87A6D1CE}"/>
              </a:ext>
            </a:extLst>
          </p:cNvPr>
          <p:cNvSpPr txBox="1"/>
          <p:nvPr/>
        </p:nvSpPr>
        <p:spPr>
          <a:xfrm>
            <a:off x="246757" y="922927"/>
            <a:ext cx="16256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16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公司基本資料</a:t>
            </a:r>
          </a:p>
        </p:txBody>
      </p:sp>
      <p:sp>
        <p:nvSpPr>
          <p:cNvPr id="12" name="文字方塊 11">
            <a:extLst>
              <a:ext uri="{FF2B5EF4-FFF2-40B4-BE49-F238E27FC236}">
                <a16:creationId xmlns:a16="http://schemas.microsoft.com/office/drawing/2014/main" id="{2E3257D3-3478-027C-213C-FB7BE6D37842}"/>
              </a:ext>
            </a:extLst>
          </p:cNvPr>
          <p:cNvSpPr txBox="1"/>
          <p:nvPr/>
        </p:nvSpPr>
        <p:spPr>
          <a:xfrm>
            <a:off x="246757" y="1292259"/>
            <a:ext cx="287513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r>
              <a:rPr lang="zh-TW" altLang="en-US" sz="1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成立時間：</a:t>
            </a:r>
            <a:r>
              <a:rPr lang="en-US" altLang="zh-TW" sz="1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O.O.O</a:t>
            </a:r>
          </a:p>
          <a:p>
            <a:pPr algn="just">
              <a:spcAft>
                <a:spcPts val="600"/>
              </a:spcAft>
            </a:pPr>
            <a:r>
              <a:rPr lang="zh-TW" altLang="en-US" sz="1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實收資本額：</a:t>
            </a:r>
            <a:r>
              <a:rPr lang="en-US" altLang="zh-TW" sz="1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O</a:t>
            </a:r>
            <a:r>
              <a:rPr lang="zh-TW" altLang="en-US" sz="1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萬元</a:t>
            </a:r>
            <a:endParaRPr lang="en-US" altLang="zh-TW" sz="14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just">
              <a:spcAft>
                <a:spcPts val="600"/>
              </a:spcAft>
            </a:pPr>
            <a:r>
              <a:rPr lang="zh-TW" altLang="en-US" sz="1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前一年營業額：</a:t>
            </a:r>
            <a:r>
              <a:rPr lang="en-US" altLang="zh-TW" sz="1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 O</a:t>
            </a:r>
            <a:r>
              <a:rPr lang="zh-TW" altLang="en-US" sz="1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萬元</a:t>
            </a:r>
            <a:endParaRPr lang="en-US" altLang="zh-TW" sz="14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just">
              <a:spcAft>
                <a:spcPts val="600"/>
              </a:spcAft>
            </a:pPr>
            <a:r>
              <a:rPr lang="zh-TW" altLang="en-US" sz="1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員工人數：</a:t>
            </a:r>
            <a:r>
              <a:rPr lang="en-US" altLang="zh-TW" sz="1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O</a:t>
            </a:r>
            <a:r>
              <a:rPr lang="zh-TW" altLang="en-US" sz="1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人</a:t>
            </a:r>
            <a:endParaRPr lang="en-US" altLang="zh-TW" sz="14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just">
              <a:spcAft>
                <a:spcPts val="600"/>
              </a:spcAft>
            </a:pPr>
            <a:r>
              <a:rPr lang="zh-TW" altLang="en-US" sz="1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公司簡介：</a:t>
            </a:r>
            <a:r>
              <a:rPr lang="en-US" altLang="zh-TW" sz="1400" dirty="0">
                <a:solidFill>
                  <a:schemeClr val="tx1">
                    <a:lumMod val="60000"/>
                    <a:lumOff val="40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70</a:t>
            </a:r>
            <a:r>
              <a:rPr lang="zh-TW" altLang="en-US" sz="1400" dirty="0">
                <a:solidFill>
                  <a:schemeClr val="tx1">
                    <a:lumMod val="60000"/>
                    <a:lumOff val="40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字內簡述</a:t>
            </a:r>
          </a:p>
        </p:txBody>
      </p:sp>
      <p:sp>
        <p:nvSpPr>
          <p:cNvPr id="13" name="文字方塊 12">
            <a:extLst>
              <a:ext uri="{FF2B5EF4-FFF2-40B4-BE49-F238E27FC236}">
                <a16:creationId xmlns:a16="http://schemas.microsoft.com/office/drawing/2014/main" id="{ECD1004E-916C-380D-EB66-C08AEFAA82BB}"/>
              </a:ext>
            </a:extLst>
          </p:cNvPr>
          <p:cNvSpPr txBox="1"/>
          <p:nvPr/>
        </p:nvSpPr>
        <p:spPr>
          <a:xfrm>
            <a:off x="246757" y="4149725"/>
            <a:ext cx="2648842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16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解方領域定位</a:t>
            </a:r>
            <a:r>
              <a:rPr lang="en-US" altLang="zh-TW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(</a:t>
            </a:r>
            <a:r>
              <a:rPr lang="zh-TW" altLang="en-US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複選</a:t>
            </a:r>
            <a:r>
              <a:rPr lang="en-US" altLang="zh-TW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)</a:t>
            </a:r>
            <a:endParaRPr lang="zh-TW" altLang="en-US" sz="16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4" name="文字方塊 13">
            <a:extLst>
              <a:ext uri="{FF2B5EF4-FFF2-40B4-BE49-F238E27FC236}">
                <a16:creationId xmlns:a16="http://schemas.microsoft.com/office/drawing/2014/main" id="{7295624B-15DF-76C9-C0FF-68D48C78F81B}"/>
              </a:ext>
            </a:extLst>
          </p:cNvPr>
          <p:cNvSpPr txBox="1"/>
          <p:nvPr/>
        </p:nvSpPr>
        <p:spPr>
          <a:xfrm>
            <a:off x="314036" y="4436616"/>
            <a:ext cx="2737132" cy="10695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300"/>
              </a:spcAft>
            </a:pPr>
            <a:r>
              <a:rPr lang="zh-TW" altLang="en-US" sz="1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□ 居住安全　□ 便利餐食</a:t>
            </a:r>
          </a:p>
          <a:p>
            <a:pPr algn="just">
              <a:spcAft>
                <a:spcPts val="300"/>
              </a:spcAft>
            </a:pPr>
            <a:r>
              <a:rPr lang="zh-TW" altLang="en-US" sz="1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□ 健康醫療　□ 交通移動  </a:t>
            </a:r>
            <a:endParaRPr lang="en-US" altLang="zh-TW" sz="14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just">
              <a:spcAft>
                <a:spcPts val="300"/>
              </a:spcAft>
            </a:pPr>
            <a:r>
              <a:rPr lang="zh-TW" altLang="en-US" sz="1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□ 社會參與　□ 學習育樂    </a:t>
            </a:r>
            <a:endParaRPr lang="en-US" altLang="zh-TW" sz="14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just">
              <a:spcAft>
                <a:spcPts val="300"/>
              </a:spcAft>
            </a:pPr>
            <a:r>
              <a:rPr lang="zh-TW" altLang="en-US" sz="1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□ 其他：</a:t>
            </a:r>
            <a:endParaRPr lang="zh-TW" altLang="en-US" sz="1400" u="sng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5" name="文字方塊 14">
            <a:extLst>
              <a:ext uri="{FF2B5EF4-FFF2-40B4-BE49-F238E27FC236}">
                <a16:creationId xmlns:a16="http://schemas.microsoft.com/office/drawing/2014/main" id="{6E217D0D-E4EE-D010-0549-4092AB7B2FBB}"/>
              </a:ext>
            </a:extLst>
          </p:cNvPr>
          <p:cNvSpPr txBox="1"/>
          <p:nvPr/>
        </p:nvSpPr>
        <p:spPr>
          <a:xfrm>
            <a:off x="246756" y="5450469"/>
            <a:ext cx="208079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16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驗證場域類型</a:t>
            </a:r>
            <a:r>
              <a:rPr kumimoji="0" lang="en-US" altLang="zh-TW" sz="1200" b="0" i="0" u="none" strike="noStrike" kern="1200" cap="none" spc="0" normalizeH="0" baseline="0" noProof="0" dirty="0">
                <a:ln>
                  <a:noFill/>
                </a:ln>
                <a:solidFill>
                  <a:srgbClr val="3F3F3F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(</a:t>
            </a:r>
            <a:r>
              <a:rPr kumimoji="0" lang="zh-TW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3F3F3F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複選</a:t>
            </a:r>
            <a:r>
              <a:rPr kumimoji="0" lang="en-US" altLang="zh-TW" sz="1200" b="0" i="0" u="none" strike="noStrike" kern="1200" cap="none" spc="0" normalizeH="0" baseline="0" noProof="0" dirty="0">
                <a:ln>
                  <a:noFill/>
                </a:ln>
                <a:solidFill>
                  <a:srgbClr val="3F3F3F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)</a:t>
            </a:r>
            <a:endParaRPr lang="zh-TW" altLang="en-US" sz="1600" b="1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6" name="文字方塊 15">
            <a:extLst>
              <a:ext uri="{FF2B5EF4-FFF2-40B4-BE49-F238E27FC236}">
                <a16:creationId xmlns:a16="http://schemas.microsoft.com/office/drawing/2014/main" id="{99144E9B-FADB-7AB5-029D-42895411644B}"/>
              </a:ext>
            </a:extLst>
          </p:cNvPr>
          <p:cNvSpPr txBox="1"/>
          <p:nvPr/>
        </p:nvSpPr>
        <p:spPr>
          <a:xfrm>
            <a:off x="314036" y="5742857"/>
            <a:ext cx="2801243" cy="815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300"/>
              </a:spcAft>
            </a:pPr>
            <a:r>
              <a:rPr lang="zh-TW" altLang="en-US" sz="1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□ 居家照護　□ 長照／日照機構</a:t>
            </a:r>
          </a:p>
          <a:p>
            <a:pPr algn="just">
              <a:spcAft>
                <a:spcPts val="300"/>
              </a:spcAft>
            </a:pPr>
            <a:r>
              <a:rPr lang="zh-TW" altLang="en-US" sz="1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□ 醫療院所　□ 社區據點</a:t>
            </a:r>
            <a:endParaRPr lang="en-US" altLang="zh-TW" sz="14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just">
              <a:spcAft>
                <a:spcPts val="300"/>
              </a:spcAft>
            </a:pPr>
            <a:r>
              <a:rPr lang="zh-TW" altLang="en-US" sz="1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□ 其他：</a:t>
            </a:r>
            <a:endParaRPr lang="en-US" altLang="zh-TW" sz="14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7" name="文字方塊 16">
            <a:extLst>
              <a:ext uri="{FF2B5EF4-FFF2-40B4-BE49-F238E27FC236}">
                <a16:creationId xmlns:a16="http://schemas.microsoft.com/office/drawing/2014/main" id="{E7BE5C02-9DE8-2442-3322-BCBC238BB3A9}"/>
              </a:ext>
            </a:extLst>
          </p:cNvPr>
          <p:cNvSpPr txBox="1"/>
          <p:nvPr/>
        </p:nvSpPr>
        <p:spPr>
          <a:xfrm>
            <a:off x="3310660" y="874529"/>
            <a:ext cx="16256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計畫內容</a:t>
            </a:r>
          </a:p>
        </p:txBody>
      </p:sp>
      <p:sp>
        <p:nvSpPr>
          <p:cNvPr id="18" name="Rectangle 14">
            <a:extLst>
              <a:ext uri="{FF2B5EF4-FFF2-40B4-BE49-F238E27FC236}">
                <a16:creationId xmlns:a16="http://schemas.microsoft.com/office/drawing/2014/main" id="{EA875006-2FA8-4A60-ACCC-F56F061360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10660" y="1243861"/>
            <a:ext cx="1404000" cy="45719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40000"/>
                  <a:lumOff val="60000"/>
                </a:schemeClr>
              </a:gs>
              <a:gs pos="100000">
                <a:schemeClr val="accent3">
                  <a:lumMod val="40000"/>
                  <a:lumOff val="6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txBody>
          <a:bodyPr lIns="91435" tIns="45718" rIns="91435" bIns="45718"/>
          <a:lstStyle>
            <a:lvl1pPr eaLnBrk="0" hangingPunct="0">
              <a:defRPr kumimoji="1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kumimoji="1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kumimoji="1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kumimoji="1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kumimoji="1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zh-TW" altLang="zh-TW" sz="2400" b="0" dirty="0">
              <a:solidFill>
                <a:srgbClr val="000000"/>
              </a:solidFill>
              <a:latin typeface="標楷體"/>
              <a:ea typeface="標楷體"/>
            </a:endParaRPr>
          </a:p>
        </p:txBody>
      </p:sp>
      <p:cxnSp>
        <p:nvCxnSpPr>
          <p:cNvPr id="21" name="直線接點 20">
            <a:extLst>
              <a:ext uri="{FF2B5EF4-FFF2-40B4-BE49-F238E27FC236}">
                <a16:creationId xmlns:a16="http://schemas.microsoft.com/office/drawing/2014/main" id="{23CD5A06-848F-FA3F-FAD9-A92C917BD339}"/>
              </a:ext>
            </a:extLst>
          </p:cNvPr>
          <p:cNvCxnSpPr/>
          <p:nvPr/>
        </p:nvCxnSpPr>
        <p:spPr>
          <a:xfrm>
            <a:off x="3216275" y="948058"/>
            <a:ext cx="0" cy="5610407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文字方塊 21">
            <a:extLst>
              <a:ext uri="{FF2B5EF4-FFF2-40B4-BE49-F238E27FC236}">
                <a16:creationId xmlns:a16="http://schemas.microsoft.com/office/drawing/2014/main" id="{43D1C70F-3901-CB1B-AD57-BD9387FAAD26}"/>
              </a:ext>
            </a:extLst>
          </p:cNvPr>
          <p:cNvSpPr txBox="1"/>
          <p:nvPr/>
        </p:nvSpPr>
        <p:spPr>
          <a:xfrm>
            <a:off x="3310659" y="1310462"/>
            <a:ext cx="256626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sz="16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A. </a:t>
            </a:r>
            <a:r>
              <a:rPr lang="zh-TW" altLang="en-US" sz="16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需求洞察與痛點</a:t>
            </a:r>
          </a:p>
        </p:txBody>
      </p:sp>
      <p:sp>
        <p:nvSpPr>
          <p:cNvPr id="23" name="文字方塊 22">
            <a:extLst>
              <a:ext uri="{FF2B5EF4-FFF2-40B4-BE49-F238E27FC236}">
                <a16:creationId xmlns:a16="http://schemas.microsoft.com/office/drawing/2014/main" id="{D0D98AC9-FD54-4C8F-15E0-CD086528FD85}"/>
              </a:ext>
            </a:extLst>
          </p:cNvPr>
          <p:cNvSpPr txBox="1"/>
          <p:nvPr/>
        </p:nvSpPr>
        <p:spPr>
          <a:xfrm>
            <a:off x="3310659" y="2051956"/>
            <a:ext cx="256626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sz="16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B. </a:t>
            </a:r>
            <a:r>
              <a:rPr lang="zh-TW" altLang="en-US" sz="16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產品</a:t>
            </a:r>
            <a:r>
              <a:rPr lang="en-US" altLang="zh-TW" sz="16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/</a:t>
            </a:r>
            <a:r>
              <a:rPr lang="zh-TW" altLang="en-US" sz="16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服務解決方案</a:t>
            </a:r>
          </a:p>
        </p:txBody>
      </p:sp>
      <p:sp>
        <p:nvSpPr>
          <p:cNvPr id="24" name="文字方塊 23">
            <a:extLst>
              <a:ext uri="{FF2B5EF4-FFF2-40B4-BE49-F238E27FC236}">
                <a16:creationId xmlns:a16="http://schemas.microsoft.com/office/drawing/2014/main" id="{39926256-C2D0-D562-842C-568DA658599A}"/>
              </a:ext>
            </a:extLst>
          </p:cNvPr>
          <p:cNvSpPr txBox="1"/>
          <p:nvPr/>
        </p:nvSpPr>
        <p:spPr>
          <a:xfrm>
            <a:off x="3310659" y="3487823"/>
            <a:ext cx="256626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sz="16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C. </a:t>
            </a:r>
            <a:r>
              <a:rPr lang="zh-TW" altLang="en-US" sz="16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場域驗證規劃</a:t>
            </a:r>
          </a:p>
        </p:txBody>
      </p:sp>
      <p:sp>
        <p:nvSpPr>
          <p:cNvPr id="25" name="文字方塊 24">
            <a:extLst>
              <a:ext uri="{FF2B5EF4-FFF2-40B4-BE49-F238E27FC236}">
                <a16:creationId xmlns:a16="http://schemas.microsoft.com/office/drawing/2014/main" id="{A22FEEA4-D3B7-53E4-6AE7-4D909EAC3CA9}"/>
              </a:ext>
            </a:extLst>
          </p:cNvPr>
          <p:cNvSpPr txBox="1"/>
          <p:nvPr/>
        </p:nvSpPr>
        <p:spPr>
          <a:xfrm>
            <a:off x="3310659" y="5583777"/>
            <a:ext cx="256626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sz="16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D. </a:t>
            </a:r>
            <a:r>
              <a:rPr lang="zh-TW" altLang="en-US" sz="16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預期效益與商業發展</a:t>
            </a:r>
          </a:p>
        </p:txBody>
      </p:sp>
      <p:grpSp>
        <p:nvGrpSpPr>
          <p:cNvPr id="36" name="群組 35">
            <a:extLst>
              <a:ext uri="{FF2B5EF4-FFF2-40B4-BE49-F238E27FC236}">
                <a16:creationId xmlns:a16="http://schemas.microsoft.com/office/drawing/2014/main" id="{EBF73013-6446-362C-5767-49E907533BEA}"/>
              </a:ext>
            </a:extLst>
          </p:cNvPr>
          <p:cNvGrpSpPr/>
          <p:nvPr/>
        </p:nvGrpSpPr>
        <p:grpSpPr>
          <a:xfrm>
            <a:off x="3381382" y="3805288"/>
            <a:ext cx="1995630" cy="1732432"/>
            <a:chOff x="3381382" y="3913302"/>
            <a:chExt cx="2151206" cy="1732432"/>
          </a:xfrm>
        </p:grpSpPr>
        <p:sp>
          <p:nvSpPr>
            <p:cNvPr id="29" name="矩形: 圓角 28">
              <a:extLst>
                <a:ext uri="{FF2B5EF4-FFF2-40B4-BE49-F238E27FC236}">
                  <a16:creationId xmlns:a16="http://schemas.microsoft.com/office/drawing/2014/main" id="{7A29733F-3004-C2F1-11A5-E87D143B7CE4}"/>
                </a:ext>
              </a:extLst>
            </p:cNvPr>
            <p:cNvSpPr/>
            <p:nvPr/>
          </p:nvSpPr>
          <p:spPr>
            <a:xfrm>
              <a:off x="3381383" y="4149725"/>
              <a:ext cx="2151200" cy="1496009"/>
            </a:xfrm>
            <a:prstGeom prst="roundRect">
              <a:avLst>
                <a:gd name="adj" fmla="val 9783"/>
              </a:avLst>
            </a:prstGeom>
            <a:solidFill>
              <a:schemeClr val="bg1"/>
            </a:solidFill>
            <a:ln>
              <a:solidFill>
                <a:schemeClr val="accent5">
                  <a:lumMod val="2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just">
                <a:lnSpc>
                  <a:spcPct val="150000"/>
                </a:lnSpc>
              </a:pPr>
              <a:r>
                <a:rPr lang="zh-TW" altLang="en-US" sz="1400" b="1" dirty="0">
                  <a:solidFill>
                    <a:schemeClr val="tx1"/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合作場域</a:t>
              </a:r>
              <a:endParaRPr lang="en-US" altLang="zh-TW" sz="1400" b="1" dirty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endParaRPr>
            </a:p>
            <a:p>
              <a:pPr algn="just"/>
              <a:r>
                <a:rPr lang="zh-TW" altLang="en-US" sz="1400" dirty="0">
                  <a:solidFill>
                    <a:schemeClr val="tx1">
                      <a:lumMod val="60000"/>
                      <a:lumOff val="40000"/>
                    </a:schemeClr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請列出具體單位名稱，</a:t>
              </a:r>
              <a:r>
                <a:rPr lang="en-US" altLang="zh-TW" sz="1400" dirty="0">
                  <a:solidFill>
                    <a:schemeClr val="tx1">
                      <a:lumMod val="60000"/>
                      <a:lumOff val="40000"/>
                    </a:schemeClr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Ex.</a:t>
              </a:r>
              <a:r>
                <a:rPr lang="zh-TW" altLang="en-US" sz="1400" dirty="0">
                  <a:solidFill>
                    <a:schemeClr val="tx1">
                      <a:lumMod val="60000"/>
                      <a:lumOff val="40000"/>
                    </a:schemeClr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 </a:t>
              </a:r>
              <a:r>
                <a:rPr lang="en-US" altLang="zh-TW" sz="1400" dirty="0">
                  <a:solidFill>
                    <a:schemeClr val="tx1">
                      <a:lumMod val="60000"/>
                      <a:lumOff val="40000"/>
                    </a:schemeClr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OO</a:t>
              </a:r>
              <a:r>
                <a:rPr lang="zh-TW" altLang="en-US" sz="1400" dirty="0">
                  <a:solidFill>
                    <a:schemeClr val="tx1">
                      <a:lumMod val="60000"/>
                      <a:lumOff val="40000"/>
                    </a:schemeClr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日照中心、</a:t>
              </a:r>
              <a:r>
                <a:rPr lang="en-US" altLang="zh-TW" sz="1400" dirty="0">
                  <a:solidFill>
                    <a:schemeClr val="tx1">
                      <a:lumMod val="60000"/>
                      <a:lumOff val="40000"/>
                    </a:schemeClr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OO</a:t>
              </a:r>
              <a:r>
                <a:rPr lang="zh-TW" altLang="en-US" sz="1400" dirty="0">
                  <a:solidFill>
                    <a:schemeClr val="tx1">
                      <a:lumMod val="60000"/>
                      <a:lumOff val="40000"/>
                    </a:schemeClr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社區據點</a:t>
              </a:r>
              <a:endParaRPr lang="zh-TW" altLang="en-US" sz="1400" b="1" dirty="0">
                <a:solidFill>
                  <a:schemeClr val="tx1">
                    <a:lumMod val="60000"/>
                    <a:lumOff val="40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endParaRPr>
            </a:p>
          </p:txBody>
        </p:sp>
        <p:sp>
          <p:nvSpPr>
            <p:cNvPr id="27" name="矩形: 圓角化同側角落 26">
              <a:extLst>
                <a:ext uri="{FF2B5EF4-FFF2-40B4-BE49-F238E27FC236}">
                  <a16:creationId xmlns:a16="http://schemas.microsoft.com/office/drawing/2014/main" id="{18508427-A059-0F7F-685F-D33B4393B190}"/>
                </a:ext>
              </a:extLst>
            </p:cNvPr>
            <p:cNvSpPr/>
            <p:nvPr/>
          </p:nvSpPr>
          <p:spPr>
            <a:xfrm>
              <a:off x="3381382" y="3913302"/>
              <a:ext cx="2151206" cy="338554"/>
            </a:xfrm>
            <a:prstGeom prst="round2SameRect">
              <a:avLst>
                <a:gd name="adj1" fmla="val 34130"/>
                <a:gd name="adj2" fmla="val 0"/>
              </a:avLst>
            </a:prstGeom>
            <a:solidFill>
              <a:schemeClr val="accent5">
                <a:lumMod val="5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TW" sz="16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WHO</a:t>
              </a:r>
              <a:endParaRPr lang="zh-TW" alt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endParaRPr>
            </a:p>
          </p:txBody>
        </p:sp>
      </p:grpSp>
      <p:grpSp>
        <p:nvGrpSpPr>
          <p:cNvPr id="37" name="群組 36">
            <a:extLst>
              <a:ext uri="{FF2B5EF4-FFF2-40B4-BE49-F238E27FC236}">
                <a16:creationId xmlns:a16="http://schemas.microsoft.com/office/drawing/2014/main" id="{98E8CEAA-DAAE-7F62-0C6A-1C0F6B3F6673}"/>
              </a:ext>
            </a:extLst>
          </p:cNvPr>
          <p:cNvGrpSpPr/>
          <p:nvPr/>
        </p:nvGrpSpPr>
        <p:grpSpPr>
          <a:xfrm>
            <a:off x="5447735" y="3805288"/>
            <a:ext cx="2791101" cy="1732432"/>
            <a:chOff x="5697690" y="3913302"/>
            <a:chExt cx="2660630" cy="1732432"/>
          </a:xfrm>
        </p:grpSpPr>
        <p:sp>
          <p:nvSpPr>
            <p:cNvPr id="30" name="矩形: 圓角 29">
              <a:extLst>
                <a:ext uri="{FF2B5EF4-FFF2-40B4-BE49-F238E27FC236}">
                  <a16:creationId xmlns:a16="http://schemas.microsoft.com/office/drawing/2014/main" id="{B78CBAF9-C418-BD77-5F3A-4AA11A219435}"/>
                </a:ext>
              </a:extLst>
            </p:cNvPr>
            <p:cNvSpPr/>
            <p:nvPr/>
          </p:nvSpPr>
          <p:spPr>
            <a:xfrm>
              <a:off x="5697690" y="4149725"/>
              <a:ext cx="2660623" cy="1496009"/>
            </a:xfrm>
            <a:prstGeom prst="roundRect">
              <a:avLst>
                <a:gd name="adj" fmla="val 9783"/>
              </a:avLst>
            </a:prstGeom>
            <a:solidFill>
              <a:schemeClr val="bg1"/>
            </a:solidFill>
            <a:ln>
              <a:solidFill>
                <a:schemeClr val="accent5">
                  <a:lumMod val="2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just">
                <a:lnSpc>
                  <a:spcPct val="150000"/>
                </a:lnSpc>
              </a:pPr>
              <a:r>
                <a:rPr lang="zh-TW" altLang="en-US" sz="1400" b="1" dirty="0">
                  <a:solidFill>
                    <a:schemeClr val="tx1"/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驗證規模</a:t>
              </a:r>
              <a:endParaRPr lang="en-US" altLang="zh-TW" sz="1400" b="1" dirty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endParaRPr>
            </a:p>
            <a:p>
              <a:pPr algn="just"/>
              <a:r>
                <a:rPr lang="zh-TW" altLang="en-US" sz="1400" b="0" i="0" dirty="0">
                  <a:solidFill>
                    <a:schemeClr val="tx1">
                      <a:lumMod val="60000"/>
                      <a:lumOff val="40000"/>
                    </a:schemeClr>
                  </a:solidFill>
                  <a:effectLst/>
                  <a:latin typeface="Google Sans Text"/>
                </a:rPr>
                <a:t>請量化說明導入數量，</a:t>
              </a:r>
              <a:r>
                <a:rPr lang="en-US" altLang="zh-TW" sz="1400" dirty="0">
                  <a:solidFill>
                    <a:schemeClr val="tx1">
                      <a:lumMod val="60000"/>
                      <a:lumOff val="40000"/>
                    </a:schemeClr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Ex.</a:t>
              </a:r>
              <a:r>
                <a:rPr lang="zh-TW" altLang="en-US" sz="1400" dirty="0">
                  <a:solidFill>
                    <a:schemeClr val="tx1">
                      <a:lumMod val="60000"/>
                      <a:lumOff val="40000"/>
                    </a:schemeClr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導入 </a:t>
              </a:r>
              <a:r>
                <a:rPr lang="en-US" altLang="zh-TW" sz="1400" dirty="0">
                  <a:solidFill>
                    <a:schemeClr val="tx1">
                      <a:lumMod val="60000"/>
                      <a:lumOff val="40000"/>
                    </a:schemeClr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2</a:t>
              </a:r>
              <a:r>
                <a:rPr lang="zh-TW" altLang="en-US" sz="1400" dirty="0">
                  <a:solidFill>
                    <a:schemeClr val="tx1">
                      <a:lumMod val="60000"/>
                      <a:lumOff val="40000"/>
                    </a:schemeClr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個護理站、裝設</a:t>
              </a:r>
              <a:r>
                <a:rPr lang="en-US" altLang="zh-TW" sz="1400" dirty="0">
                  <a:solidFill>
                    <a:schemeClr val="tx1">
                      <a:lumMod val="60000"/>
                      <a:lumOff val="40000"/>
                    </a:schemeClr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50</a:t>
              </a:r>
              <a:r>
                <a:rPr lang="zh-TW" altLang="en-US" sz="1400" dirty="0">
                  <a:solidFill>
                    <a:schemeClr val="tx1">
                      <a:lumMod val="60000"/>
                      <a:lumOff val="40000"/>
                    </a:schemeClr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床智慧床墊、服務</a:t>
              </a:r>
              <a:r>
                <a:rPr lang="en-US" altLang="zh-TW" sz="1400" dirty="0">
                  <a:solidFill>
                    <a:schemeClr val="tx1">
                      <a:lumMod val="60000"/>
                      <a:lumOff val="40000"/>
                    </a:schemeClr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200</a:t>
              </a:r>
              <a:r>
                <a:rPr lang="zh-TW" altLang="en-US" sz="1400" dirty="0">
                  <a:solidFill>
                    <a:schemeClr val="tx1">
                      <a:lumMod val="60000"/>
                      <a:lumOff val="40000"/>
                    </a:schemeClr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人次長者</a:t>
              </a:r>
            </a:p>
          </p:txBody>
        </p:sp>
        <p:sp>
          <p:nvSpPr>
            <p:cNvPr id="31" name="矩形: 圓角化同側角落 30">
              <a:extLst>
                <a:ext uri="{FF2B5EF4-FFF2-40B4-BE49-F238E27FC236}">
                  <a16:creationId xmlns:a16="http://schemas.microsoft.com/office/drawing/2014/main" id="{96FF22FA-06E4-5DE4-B452-094CEE8577CF}"/>
                </a:ext>
              </a:extLst>
            </p:cNvPr>
            <p:cNvSpPr/>
            <p:nvPr/>
          </p:nvSpPr>
          <p:spPr>
            <a:xfrm>
              <a:off x="5697690" y="3913302"/>
              <a:ext cx="2660630" cy="338554"/>
            </a:xfrm>
            <a:prstGeom prst="round2SameRect">
              <a:avLst>
                <a:gd name="adj1" fmla="val 34130"/>
                <a:gd name="adj2" fmla="val 0"/>
              </a:avLst>
            </a:prstGeom>
            <a:solidFill>
              <a:schemeClr val="accent5">
                <a:lumMod val="5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TW" sz="16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SCALE</a:t>
              </a:r>
              <a:endParaRPr lang="zh-TW" alt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endParaRPr>
            </a:p>
          </p:txBody>
        </p:sp>
      </p:grpSp>
      <p:grpSp>
        <p:nvGrpSpPr>
          <p:cNvPr id="39" name="群組 38">
            <a:extLst>
              <a:ext uri="{FF2B5EF4-FFF2-40B4-BE49-F238E27FC236}">
                <a16:creationId xmlns:a16="http://schemas.microsoft.com/office/drawing/2014/main" id="{C2A4BD4A-9E2D-0C57-1263-75A8B0258F65}"/>
              </a:ext>
            </a:extLst>
          </p:cNvPr>
          <p:cNvGrpSpPr/>
          <p:nvPr/>
        </p:nvGrpSpPr>
        <p:grpSpPr>
          <a:xfrm>
            <a:off x="8309552" y="3805288"/>
            <a:ext cx="3635700" cy="1732432"/>
            <a:chOff x="8523414" y="3913302"/>
            <a:chExt cx="3421837" cy="1732432"/>
          </a:xfrm>
        </p:grpSpPr>
        <p:sp>
          <p:nvSpPr>
            <p:cNvPr id="32" name="矩形: 圓角 31">
              <a:extLst>
                <a:ext uri="{FF2B5EF4-FFF2-40B4-BE49-F238E27FC236}">
                  <a16:creationId xmlns:a16="http://schemas.microsoft.com/office/drawing/2014/main" id="{55E6BC26-5AD8-074B-789B-F8687EB95E9F}"/>
                </a:ext>
              </a:extLst>
            </p:cNvPr>
            <p:cNvSpPr/>
            <p:nvPr/>
          </p:nvSpPr>
          <p:spPr>
            <a:xfrm>
              <a:off x="8523415" y="4149725"/>
              <a:ext cx="3421828" cy="1496009"/>
            </a:xfrm>
            <a:prstGeom prst="roundRect">
              <a:avLst>
                <a:gd name="adj" fmla="val 9783"/>
              </a:avLst>
            </a:prstGeom>
            <a:solidFill>
              <a:schemeClr val="bg1"/>
            </a:solidFill>
            <a:ln>
              <a:solidFill>
                <a:schemeClr val="accent5">
                  <a:lumMod val="2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just">
                <a:lnSpc>
                  <a:spcPct val="150000"/>
                </a:lnSpc>
              </a:pPr>
              <a:r>
                <a:rPr lang="zh-TW" altLang="en-US" sz="1400" b="1" dirty="0">
                  <a:solidFill>
                    <a:schemeClr val="tx1"/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執行方法</a:t>
              </a:r>
            </a:p>
          </p:txBody>
        </p:sp>
        <p:sp>
          <p:nvSpPr>
            <p:cNvPr id="33" name="矩形: 圓角化同側角落 32">
              <a:extLst>
                <a:ext uri="{FF2B5EF4-FFF2-40B4-BE49-F238E27FC236}">
                  <a16:creationId xmlns:a16="http://schemas.microsoft.com/office/drawing/2014/main" id="{097AEC49-AA7B-8461-19F4-B975E02EC4FA}"/>
                </a:ext>
              </a:extLst>
            </p:cNvPr>
            <p:cNvSpPr/>
            <p:nvPr/>
          </p:nvSpPr>
          <p:spPr>
            <a:xfrm>
              <a:off x="8523414" y="3913302"/>
              <a:ext cx="3421837" cy="338554"/>
            </a:xfrm>
            <a:prstGeom prst="round2SameRect">
              <a:avLst>
                <a:gd name="adj1" fmla="val 34130"/>
                <a:gd name="adj2" fmla="val 0"/>
              </a:avLst>
            </a:prstGeom>
            <a:solidFill>
              <a:schemeClr val="accent5">
                <a:lumMod val="5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TW" sz="16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HOW</a:t>
              </a:r>
              <a:endParaRPr lang="zh-TW" alt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endParaRPr>
            </a:p>
          </p:txBody>
        </p:sp>
      </p:grpSp>
      <p:graphicFrame>
        <p:nvGraphicFramePr>
          <p:cNvPr id="42" name="表格 41">
            <a:extLst>
              <a:ext uri="{FF2B5EF4-FFF2-40B4-BE49-F238E27FC236}">
                <a16:creationId xmlns:a16="http://schemas.microsoft.com/office/drawing/2014/main" id="{7C1F69C7-079B-B536-465A-A96AB2DC9A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2854176"/>
              </p:ext>
            </p:extLst>
          </p:nvPr>
        </p:nvGraphicFramePr>
        <p:xfrm>
          <a:off x="3375291" y="1658254"/>
          <a:ext cx="8569948" cy="357091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993514">
                  <a:extLst>
                    <a:ext uri="{9D8B030D-6E8A-4147-A177-3AD203B41FA5}">
                      <a16:colId xmlns:a16="http://schemas.microsoft.com/office/drawing/2014/main" val="1769279593"/>
                    </a:ext>
                  </a:extLst>
                </a:gridCol>
                <a:gridCol w="2290613">
                  <a:extLst>
                    <a:ext uri="{9D8B030D-6E8A-4147-A177-3AD203B41FA5}">
                      <a16:colId xmlns:a16="http://schemas.microsoft.com/office/drawing/2014/main" val="1948896319"/>
                    </a:ext>
                  </a:extLst>
                </a:gridCol>
                <a:gridCol w="988291">
                  <a:extLst>
                    <a:ext uri="{9D8B030D-6E8A-4147-A177-3AD203B41FA5}">
                      <a16:colId xmlns:a16="http://schemas.microsoft.com/office/drawing/2014/main" val="206163485"/>
                    </a:ext>
                  </a:extLst>
                </a:gridCol>
                <a:gridCol w="4297530">
                  <a:extLst>
                    <a:ext uri="{9D8B030D-6E8A-4147-A177-3AD203B41FA5}">
                      <a16:colId xmlns:a16="http://schemas.microsoft.com/office/drawing/2014/main" val="4293281154"/>
                    </a:ext>
                  </a:extLst>
                </a:gridCol>
              </a:tblGrid>
              <a:tr h="357091">
                <a:tc>
                  <a:txBody>
                    <a:bodyPr/>
                    <a:lstStyle/>
                    <a:p>
                      <a:r>
                        <a:rPr lang="zh-TW" altLang="en-US" sz="1400" b="1" dirty="0"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目標對象：</a:t>
                      </a: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1400" dirty="0"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400" b="1" dirty="0"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核心痛點：</a:t>
                      </a: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400" dirty="0">
                          <a:solidFill>
                            <a:schemeClr val="tx1">
                              <a:lumMod val="60000"/>
                              <a:lumOff val="40000"/>
                            </a:schemeClr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簡述場域「尚未解決」的具體問題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331189"/>
                  </a:ext>
                </a:extLst>
              </a:tr>
            </a:tbl>
          </a:graphicData>
        </a:graphic>
      </p:graphicFrame>
      <p:graphicFrame>
        <p:nvGraphicFramePr>
          <p:cNvPr id="43" name="表格 42">
            <a:extLst>
              <a:ext uri="{FF2B5EF4-FFF2-40B4-BE49-F238E27FC236}">
                <a16:creationId xmlns:a16="http://schemas.microsoft.com/office/drawing/2014/main" id="{9BEDF2B1-3842-F68E-1205-7614957032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961901"/>
              </p:ext>
            </p:extLst>
          </p:nvPr>
        </p:nvGraphicFramePr>
        <p:xfrm>
          <a:off x="3375291" y="2381401"/>
          <a:ext cx="8569948" cy="10552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93514">
                  <a:extLst>
                    <a:ext uri="{9D8B030D-6E8A-4147-A177-3AD203B41FA5}">
                      <a16:colId xmlns:a16="http://schemas.microsoft.com/office/drawing/2014/main" val="1769279593"/>
                    </a:ext>
                  </a:extLst>
                </a:gridCol>
                <a:gridCol w="7576434">
                  <a:extLst>
                    <a:ext uri="{9D8B030D-6E8A-4147-A177-3AD203B41FA5}">
                      <a16:colId xmlns:a16="http://schemas.microsoft.com/office/drawing/2014/main" val="1948896319"/>
                    </a:ext>
                  </a:extLst>
                </a:gridCol>
              </a:tblGrid>
              <a:tr h="351750">
                <a:tc>
                  <a:txBody>
                    <a:bodyPr/>
                    <a:lstStyle/>
                    <a:p>
                      <a:r>
                        <a:rPr lang="zh-TW" altLang="en-US" sz="1400" b="1" dirty="0"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產品名稱：</a:t>
                      </a: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1400" dirty="0"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331189"/>
                  </a:ext>
                </a:extLst>
              </a:tr>
              <a:tr h="351750">
                <a:tc>
                  <a:txBody>
                    <a:bodyPr/>
                    <a:lstStyle/>
                    <a:p>
                      <a:r>
                        <a:rPr lang="zh-TW" altLang="en-US" sz="1400" b="1" dirty="0"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核心功能：</a:t>
                      </a: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1400" dirty="0"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1430681"/>
                  </a:ext>
                </a:extLst>
              </a:tr>
              <a:tr h="351750">
                <a:tc>
                  <a:txBody>
                    <a:bodyPr/>
                    <a:lstStyle/>
                    <a:p>
                      <a:r>
                        <a:rPr lang="zh-TW" altLang="en-US" sz="1400" b="1" dirty="0"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過往實績：</a:t>
                      </a: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400" dirty="0">
                          <a:solidFill>
                            <a:schemeClr val="tx1">
                              <a:lumMod val="60000"/>
                              <a:lumOff val="40000"/>
                            </a:schemeClr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簡述已完成之 </a:t>
                      </a:r>
                      <a:r>
                        <a:rPr lang="en-US" altLang="zh-TW" sz="1400" dirty="0">
                          <a:solidFill>
                            <a:schemeClr val="tx1">
                              <a:lumMod val="60000"/>
                              <a:lumOff val="40000"/>
                            </a:schemeClr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POC </a:t>
                      </a:r>
                      <a:r>
                        <a:rPr lang="zh-TW" altLang="en-US" sz="1400" dirty="0">
                          <a:solidFill>
                            <a:schemeClr val="tx1">
                              <a:lumMod val="60000"/>
                              <a:lumOff val="40000"/>
                            </a:schemeClr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成果或關鍵客戶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3465729"/>
                  </a:ext>
                </a:extLst>
              </a:tr>
            </a:tbl>
          </a:graphicData>
        </a:graphic>
      </p:graphicFrame>
      <p:graphicFrame>
        <p:nvGraphicFramePr>
          <p:cNvPr id="45" name="表格 44">
            <a:extLst>
              <a:ext uri="{FF2B5EF4-FFF2-40B4-BE49-F238E27FC236}">
                <a16:creationId xmlns:a16="http://schemas.microsoft.com/office/drawing/2014/main" id="{94C6D117-8D70-5D34-ED1C-5132801033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9256288"/>
              </p:ext>
            </p:extLst>
          </p:nvPr>
        </p:nvGraphicFramePr>
        <p:xfrm>
          <a:off x="3469671" y="5922331"/>
          <a:ext cx="4307345" cy="714182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227194">
                  <a:extLst>
                    <a:ext uri="{9D8B030D-6E8A-4147-A177-3AD203B41FA5}">
                      <a16:colId xmlns:a16="http://schemas.microsoft.com/office/drawing/2014/main" val="1769279593"/>
                    </a:ext>
                  </a:extLst>
                </a:gridCol>
                <a:gridCol w="847847">
                  <a:extLst>
                    <a:ext uri="{9D8B030D-6E8A-4147-A177-3AD203B41FA5}">
                      <a16:colId xmlns:a16="http://schemas.microsoft.com/office/drawing/2014/main" val="1948896319"/>
                    </a:ext>
                  </a:extLst>
                </a:gridCol>
                <a:gridCol w="1277136">
                  <a:extLst>
                    <a:ext uri="{9D8B030D-6E8A-4147-A177-3AD203B41FA5}">
                      <a16:colId xmlns:a16="http://schemas.microsoft.com/office/drawing/2014/main" val="46438821"/>
                    </a:ext>
                  </a:extLst>
                </a:gridCol>
                <a:gridCol w="955168">
                  <a:extLst>
                    <a:ext uri="{9D8B030D-6E8A-4147-A177-3AD203B41FA5}">
                      <a16:colId xmlns:a16="http://schemas.microsoft.com/office/drawing/2014/main" val="3301116128"/>
                    </a:ext>
                  </a:extLst>
                </a:gridCol>
              </a:tblGrid>
              <a:tr h="357091">
                <a:tc>
                  <a:txBody>
                    <a:bodyPr/>
                    <a:lstStyle/>
                    <a:p>
                      <a:r>
                        <a:rPr lang="zh-TW" altLang="en-US" sz="1400" b="1" dirty="0"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增加產值：</a:t>
                      </a: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O</a:t>
                      </a:r>
                      <a:r>
                        <a:rPr lang="zh-TW" altLang="en-US" sz="1400" dirty="0"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千元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b="1" dirty="0"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促成投增資：</a:t>
                      </a: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400" dirty="0"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O</a:t>
                      </a:r>
                      <a:r>
                        <a:rPr lang="zh-TW" altLang="en-US" sz="1400" dirty="0"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千元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331189"/>
                  </a:ext>
                </a:extLst>
              </a:tr>
              <a:tr h="357091">
                <a:tc gridSpan="2">
                  <a:txBody>
                    <a:bodyPr/>
                    <a:lstStyle/>
                    <a:p>
                      <a:r>
                        <a:rPr lang="zh-TW" altLang="en-US" sz="1400" b="1" dirty="0"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產品</a:t>
                      </a:r>
                      <a:r>
                        <a:rPr lang="en-US" altLang="zh-TW" sz="1400" b="1" dirty="0"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/</a:t>
                      </a:r>
                      <a:r>
                        <a:rPr lang="zh-TW" altLang="en-US" sz="1400" b="1" dirty="0"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服務使用人次</a:t>
                      </a:r>
                      <a:r>
                        <a:rPr lang="en-US" altLang="zh-TW" sz="1400" b="1" dirty="0"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:</a:t>
                      </a:r>
                      <a:endParaRPr lang="zh-TW" altLang="en-US" sz="1400" b="1" dirty="0"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 sz="1400" dirty="0"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400" dirty="0"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O</a:t>
                      </a:r>
                      <a:r>
                        <a:rPr lang="zh-TW" altLang="en-US" sz="1400" dirty="0"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人次</a:t>
                      </a:r>
                      <a:endParaRPr lang="zh-TW" altLang="en-US" sz="1400" b="1" dirty="0"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400" dirty="0"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6063104"/>
                  </a:ext>
                </a:extLst>
              </a:tr>
            </a:tbl>
          </a:graphicData>
        </a:graphic>
      </p:graphicFrame>
      <p:graphicFrame>
        <p:nvGraphicFramePr>
          <p:cNvPr id="46" name="表格 45">
            <a:extLst>
              <a:ext uri="{FF2B5EF4-FFF2-40B4-BE49-F238E27FC236}">
                <a16:creationId xmlns:a16="http://schemas.microsoft.com/office/drawing/2014/main" id="{64101385-475A-8E91-D586-5492AA57E78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6648730"/>
              </p:ext>
            </p:extLst>
          </p:nvPr>
        </p:nvGraphicFramePr>
        <p:xfrm>
          <a:off x="7848129" y="5922285"/>
          <a:ext cx="3908546" cy="714182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113573">
                  <a:extLst>
                    <a:ext uri="{9D8B030D-6E8A-4147-A177-3AD203B41FA5}">
                      <a16:colId xmlns:a16="http://schemas.microsoft.com/office/drawing/2014/main" val="1769279593"/>
                    </a:ext>
                  </a:extLst>
                </a:gridCol>
                <a:gridCol w="2794973">
                  <a:extLst>
                    <a:ext uri="{9D8B030D-6E8A-4147-A177-3AD203B41FA5}">
                      <a16:colId xmlns:a16="http://schemas.microsoft.com/office/drawing/2014/main" val="1948896319"/>
                    </a:ext>
                  </a:extLst>
                </a:gridCol>
              </a:tblGrid>
              <a:tr h="714182">
                <a:tc>
                  <a:txBody>
                    <a:bodyPr/>
                    <a:lstStyle/>
                    <a:p>
                      <a:r>
                        <a:rPr lang="zh-TW" altLang="en-US" sz="1400" b="1" dirty="0"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商業模式：</a:t>
                      </a: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1400" dirty="0">
                        <a:solidFill>
                          <a:schemeClr val="tx1"/>
                        </a:solidFill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3311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24707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自訂 2">
      <a:dk1>
        <a:srgbClr val="3F3F3F"/>
      </a:dk1>
      <a:lt1>
        <a:srgbClr val="FFFFFF"/>
      </a:lt1>
      <a:dk2>
        <a:srgbClr val="6B6B6B"/>
      </a:dk2>
      <a:lt2>
        <a:srgbClr val="F5F7F5"/>
      </a:lt2>
      <a:accent1>
        <a:srgbClr val="7FBF5E"/>
      </a:accent1>
      <a:accent2>
        <a:srgbClr val="F2B705"/>
      </a:accent2>
      <a:accent3>
        <a:srgbClr val="5F9E3F"/>
      </a:accent3>
      <a:accent4>
        <a:srgbClr val="B7DDB0"/>
      </a:accent4>
      <a:accent5>
        <a:srgbClr val="E2EFE0"/>
      </a:accent5>
      <a:accent6>
        <a:srgbClr val="D9D9D9"/>
      </a:accent6>
      <a:hlink>
        <a:srgbClr val="5F9E3F"/>
      </a:hlink>
      <a:folHlink>
        <a:srgbClr val="3F3F3F"/>
      </a:folHlink>
    </a:clrScheme>
    <a:fontScheme name="自訂 4">
      <a:majorFont>
        <a:latin typeface="Times New Roman"/>
        <a:ea typeface="微軟正黑體"/>
        <a:cs typeface=""/>
      </a:majorFont>
      <a:minorFont>
        <a:latin typeface="Times New Roman"/>
        <a:ea typeface="微軟正黑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5673</TotalTime>
  <Words>239</Words>
  <Application>Microsoft Office PowerPoint</Application>
  <PresentationFormat>寬螢幕</PresentationFormat>
  <Paragraphs>46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Google Sans Text</vt:lpstr>
      <vt:lpstr>Microsoft YaHei</vt:lpstr>
      <vt:lpstr>標楷體</vt:lpstr>
      <vt:lpstr>Arial</vt:lpstr>
      <vt:lpstr>Calibri</vt:lpstr>
      <vt:lpstr>Times New Roman</vt:lpstr>
      <vt:lpstr>Office 佈景主題</vt:lpstr>
      <vt:lpstr>公司名稱/計畫名稱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113年度「次世代產業新創淬鍊計畫」- 綠色加速器—提案簡報（模板）</dc:title>
  <dc:creator>葉柏佑</dc:creator>
  <cp:lastModifiedBy>林家寧</cp:lastModifiedBy>
  <cp:revision>332</cp:revision>
  <dcterms:created xsi:type="dcterms:W3CDTF">2024-01-29T01:56:35Z</dcterms:created>
  <dcterms:modified xsi:type="dcterms:W3CDTF">2026-01-29T07:09:40Z</dcterms:modified>
</cp:coreProperties>
</file>