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57" r:id="rId4"/>
    <p:sldId id="260" r:id="rId5"/>
    <p:sldId id="264" r:id="rId6"/>
    <p:sldId id="258" r:id="rId7"/>
    <p:sldId id="261" r:id="rId8"/>
    <p:sldId id="259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3CF"/>
    <a:srgbClr val="01B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51" autoAdjust="0"/>
  </p:normalViewPr>
  <p:slideViewPr>
    <p:cSldViewPr snapToGrid="0">
      <p:cViewPr varScale="1">
        <p:scale>
          <a:sx n="98" d="100"/>
          <a:sy n="98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902E948-E7E7-4022-8CE0-F2B0A24105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24F11D2-4531-454C-9A10-EA81AEAC68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EB247-C729-4464-ACC8-7C086453E54B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F923A49-14AD-423F-922C-32FE4B4C05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C8EEBE6-3E23-4C9F-AA67-D26A80903C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0F900-7066-49CA-BC14-259D58EE0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4278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320E1-6B5A-4BC9-A6C0-BF6EF80C4790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CD9E8-2F2D-4D5C-98C9-57C66D9F47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13678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D9E8-2F2D-4D5C-98C9-57C66D9F47F8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235B57-973C-42F2-B97F-C64D94CEAE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61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D9E8-2F2D-4D5C-98C9-57C66D9F47F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49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5A932-E60B-47E5-9EB1-94F9F4798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DAC31FA-BAAA-462A-BD0D-35B1B30B8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4070DB1-71C6-4C6A-85E6-923EBE18D7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" y="138795"/>
            <a:ext cx="2913246" cy="54601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DFE39C2-74C9-42BB-8537-EB9421345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" y="6132904"/>
            <a:ext cx="2011417" cy="64925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99308CD-9208-457F-ABB6-6DE15C425C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837" y="84563"/>
            <a:ext cx="1664050" cy="546016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5B238AD-4067-4AF8-9EC5-80865CD13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71633" y="6274968"/>
            <a:ext cx="448733" cy="365125"/>
          </a:xfrm>
        </p:spPr>
        <p:txBody>
          <a:bodyPr/>
          <a:lstStyle/>
          <a:p>
            <a:fld id="{28BA2C0A-4559-4DCE-8FF0-13A454D633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28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f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3A877E4-C8A2-4983-9C99-36157F551C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" y="138795"/>
            <a:ext cx="2913246" cy="54601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D510800-9D24-4D88-896C-3DA28C6237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" y="6132904"/>
            <a:ext cx="2011417" cy="649255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65E55D2-A95E-4C12-996E-955559824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749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A2C0A-4559-4DCE-8FF0-13A454D6337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210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D9C79F-C5BD-4FB0-A4FA-3EB521AE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4450" y="1568202"/>
            <a:ext cx="12280900" cy="1371600"/>
          </a:xfrm>
        </p:spPr>
        <p:txBody>
          <a:bodyPr/>
          <a:lstStyle/>
          <a:p>
            <a:b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年度「次世代產業新創淬鍊計畫」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rgbClr val="01B4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綠色加速器</a:t>
            </a:r>
            <a:br>
              <a:rPr lang="en-US" altLang="zh-TW" sz="3600" b="1" dirty="0">
                <a:solidFill>
                  <a:srgbClr val="01B4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2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（提案名稱）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提案簡報</a:t>
            </a:r>
            <a:r>
              <a:rPr lang="zh-TW" altLang="en-US" sz="20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（模板）</a:t>
            </a:r>
            <a:endParaRPr lang="zh-TW" altLang="en-US" sz="36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DBFEB5F-B332-4DBC-BD6E-DD64183F5F6C}"/>
              </a:ext>
            </a:extLst>
          </p:cNvPr>
          <p:cNvSpPr txBox="1"/>
          <p:nvPr/>
        </p:nvSpPr>
        <p:spPr>
          <a:xfrm>
            <a:off x="1822450" y="798761"/>
            <a:ext cx="854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經濟部中小及新創企業署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E513115D-F5E1-4492-8D35-22D459622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08" y="3016920"/>
            <a:ext cx="11745383" cy="119063"/>
          </a:xfrm>
          <a:prstGeom prst="rect">
            <a:avLst/>
          </a:prstGeom>
          <a:gradFill>
            <a:gsLst>
              <a:gs pos="45000">
                <a:srgbClr val="01B468"/>
              </a:gs>
              <a:gs pos="99156">
                <a:srgbClr val="0169FB"/>
              </a:gs>
              <a:gs pos="98312">
                <a:srgbClr val="016BF6"/>
              </a:gs>
              <a:gs pos="96625">
                <a:srgbClr val="0170ED"/>
              </a:gs>
              <a:gs pos="89000">
                <a:srgbClr val="017ADA"/>
              </a:gs>
              <a:gs pos="72000">
                <a:srgbClr val="018DB4"/>
              </a:gs>
              <a:gs pos="100000">
                <a:srgbClr val="0066FF"/>
              </a:gs>
            </a:gsLst>
            <a:lin ang="0" scaled="1"/>
          </a:gradFill>
          <a:ln>
            <a:noFill/>
          </a:ln>
        </p:spPr>
        <p:txBody>
          <a:bodyPr lIns="91435" tIns="45718" rIns="91435" bIns="45718"/>
          <a:lstStyle>
            <a:lvl1pPr eaLnBrk="0" hangingPunct="0">
              <a:defRPr kumimoji="1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2400" b="0" dirty="0">
              <a:solidFill>
                <a:srgbClr val="000000"/>
              </a:solidFill>
              <a:latin typeface="標楷體"/>
              <a:ea typeface="標楷體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94D804F-F813-4781-9CA2-2C05EC6FA716}"/>
              </a:ext>
            </a:extLst>
          </p:cNvPr>
          <p:cNvSpPr txBox="1"/>
          <p:nvPr/>
        </p:nvSpPr>
        <p:spPr>
          <a:xfrm>
            <a:off x="2818667" y="3429000"/>
            <a:ext cx="61059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主辦單位：經濟部中小及新創企業署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執行單位：財團法人工業技術研究院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申請單位：</a:t>
            </a:r>
            <a:r>
              <a:rPr lang="en-US" altLang="zh-TW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股份有限公司</a:t>
            </a:r>
            <a:endParaRPr lang="en-US" altLang="zh-TW" sz="28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（申請新創企業名稱）</a:t>
            </a:r>
            <a:endParaRPr lang="en-US" altLang="zh-TW" sz="2400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DE69C2D-4A64-4930-AEB0-00321A92D3AF}"/>
              </a:ext>
            </a:extLst>
          </p:cNvPr>
          <p:cNvSpPr txBox="1"/>
          <p:nvPr/>
        </p:nvSpPr>
        <p:spPr>
          <a:xfrm>
            <a:off x="8223657" y="4254984"/>
            <a:ext cx="292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新創企業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LOGO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2FE4EE-E377-4411-B22D-C901D5239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C0A-4559-4DCE-8FF0-13A454D63376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F468AF1-1DA9-422C-BFE0-E416BC80BD23}"/>
              </a:ext>
            </a:extLst>
          </p:cNvPr>
          <p:cNvSpPr txBox="1"/>
          <p:nvPr/>
        </p:nvSpPr>
        <p:spPr>
          <a:xfrm>
            <a:off x="3132828" y="6509288"/>
            <a:ext cx="59263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提案簡報檔名請統一：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年度「次世代產業新創淬鍊計畫」綠色加速器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—OOOO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（提案名稱）</a:t>
            </a:r>
          </a:p>
        </p:txBody>
      </p:sp>
    </p:spTree>
    <p:extLst>
      <p:ext uri="{BB962C8B-B14F-4D97-AF65-F5344CB8AC3E}">
        <p14:creationId xmlns:p14="http://schemas.microsoft.com/office/powerpoint/2010/main" val="396448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3">
            <a:extLst>
              <a:ext uri="{FF2B5EF4-FFF2-40B4-BE49-F238E27FC236}">
                <a16:creationId xmlns:a16="http://schemas.microsoft.com/office/drawing/2014/main" id="{86431950-0196-4611-BE66-AAF958F688AA}"/>
              </a:ext>
            </a:extLst>
          </p:cNvPr>
          <p:cNvSpPr/>
          <p:nvPr/>
        </p:nvSpPr>
        <p:spPr>
          <a:xfrm>
            <a:off x="3631201" y="584453"/>
            <a:ext cx="49295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sng" strike="noStrike" cap="none" dirty="0">
                <a:solidFill>
                  <a:srgbClr val="01B46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簡報</a:t>
            </a:r>
            <a:r>
              <a:rPr lang="zh-TW" altLang="en-US" sz="2400" b="1" i="0" u="sng" strike="noStrike" cap="none" dirty="0">
                <a:solidFill>
                  <a:srgbClr val="01B46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內容製作需包含下列重點項目</a:t>
            </a:r>
            <a:endParaRPr u="sng" dirty="0">
              <a:solidFill>
                <a:srgbClr val="01B468"/>
              </a:solidFill>
            </a:endParaRPr>
          </a:p>
        </p:txBody>
      </p:sp>
      <p:sp>
        <p:nvSpPr>
          <p:cNvPr id="5" name="Google Shape;68;p4">
            <a:extLst>
              <a:ext uri="{FF2B5EF4-FFF2-40B4-BE49-F238E27FC236}">
                <a16:creationId xmlns:a16="http://schemas.microsoft.com/office/drawing/2014/main" id="{323C90DF-18EB-4304-80B6-6250BA0DCE4F}"/>
              </a:ext>
            </a:extLst>
          </p:cNvPr>
          <p:cNvSpPr txBox="1"/>
          <p:nvPr/>
        </p:nvSpPr>
        <p:spPr>
          <a:xfrm>
            <a:off x="980500" y="1156246"/>
            <a:ext cx="10312933" cy="572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</a:pPr>
            <a:r>
              <a:rPr lang="zh-TW" altLang="en-US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六</a:t>
            </a:r>
            <a:r>
              <a:rPr lang="en-US" altLang="zh-TW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 </a:t>
            </a:r>
            <a:r>
              <a:rPr lang="zh-TW" altLang="en-US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國際發展策略</a:t>
            </a:r>
            <a:endParaRPr lang="en-US" altLang="zh-TW" sz="2400" b="1" dirty="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55600" lvl="1">
              <a:spcBef>
                <a:spcPts val="1200"/>
              </a:spcBef>
              <a:buClr>
                <a:schemeClr val="bg2">
                  <a:lumMod val="25000"/>
                </a:schemeClr>
              </a:buClr>
              <a:buSzPts val="2400"/>
            </a:pP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 本加速器安排入選團隊在國際輸出階段參加海外展覽，行前與會後亦有諸多鏈結國際</a:t>
            </a:r>
            <a:endParaRPr lang="en-US" altLang="zh-TW" sz="2000" dirty="0">
              <a:solidFill>
                <a:schemeClr val="bg2">
                  <a:lumMod val="25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355600" lvl="1">
              <a:spcBef>
                <a:spcPts val="1200"/>
              </a:spcBef>
              <a:buClr>
                <a:schemeClr val="bg2">
                  <a:lumMod val="25000"/>
                </a:schemeClr>
              </a:buClr>
              <a:buSzPts val="2400"/>
            </a:pP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 生態圈的互動，因此國際發展策略亦為徵案篩選評估重點之一。</a:t>
            </a:r>
            <a:endParaRPr lang="en-US" altLang="zh-TW" sz="2000" dirty="0">
              <a:solidFill>
                <a:schemeClr val="bg2">
                  <a:lumMod val="25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355600" lvl="1">
              <a:spcBef>
                <a:spcPts val="1200"/>
              </a:spcBef>
              <a:buClr>
                <a:schemeClr val="bg2">
                  <a:lumMod val="25000"/>
                </a:schemeClr>
              </a:buClr>
              <a:buSzPts val="2400"/>
            </a:pP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 請說明海外的目標市場，詳述該國家的市場進入策略</a:t>
            </a:r>
            <a:endParaRPr lang="en-US" altLang="zh-TW" sz="2000" dirty="0">
              <a:solidFill>
                <a:schemeClr val="bg2">
                  <a:lumMod val="25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355600" lvl="1">
              <a:spcBef>
                <a:spcPts val="1200"/>
              </a:spcBef>
              <a:buClr>
                <a:schemeClr val="bg2">
                  <a:lumMod val="25000"/>
                </a:schemeClr>
              </a:buClr>
              <a:buSzPts val="2400"/>
            </a:pP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 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/>
                <a:ea typeface="Microsoft JhengHei"/>
                <a:sym typeface="Microsoft JhengHei"/>
              </a:rPr>
              <a:t>推薦按照順序論述以下幾個構面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Microsoft JhengHei"/>
                <a:ea typeface="Microsoft JhengHei"/>
                <a:sym typeface="Microsoft JhengHei"/>
              </a:rPr>
              <a:t>:</a:t>
            </a:r>
          </a:p>
          <a:p>
            <a:pPr marL="698500" lvl="1" indent="-163513">
              <a:spcBef>
                <a:spcPts val="1200"/>
              </a:spcBef>
              <a:buClr>
                <a:schemeClr val="bg2">
                  <a:lumMod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 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Microsoft JhengHei"/>
                <a:ea typeface="Microsoft JhengHei"/>
                <a:sym typeface="Microsoft JhengHei"/>
              </a:rPr>
              <a:t>市場分析 </a:t>
            </a:r>
            <a:endParaRPr lang="en-US" altLang="zh-TW" dirty="0">
              <a:solidFill>
                <a:schemeClr val="bg2">
                  <a:lumMod val="25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698500" lvl="1" indent="-163513">
              <a:spcBef>
                <a:spcPts val="1200"/>
              </a:spcBef>
              <a:buClr>
                <a:schemeClr val="bg2">
                  <a:lumMod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 目標客群</a:t>
            </a:r>
            <a:endParaRPr lang="en-US" altLang="zh-TW" dirty="0">
              <a:solidFill>
                <a:schemeClr val="bg2">
                  <a:lumMod val="25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698500" lvl="1" indent="-163513">
              <a:spcBef>
                <a:spcPts val="1200"/>
              </a:spcBef>
              <a:buClr>
                <a:schemeClr val="bg2">
                  <a:lumMod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 品牌定位 </a:t>
            </a:r>
            <a:endParaRPr lang="en-US" altLang="zh-TW" dirty="0">
              <a:solidFill>
                <a:schemeClr val="bg2">
                  <a:lumMod val="25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698500" lvl="1" indent="-163513">
              <a:spcBef>
                <a:spcPts val="1200"/>
              </a:spcBef>
              <a:buClr>
                <a:schemeClr val="bg2">
                  <a:lumMod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 產品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Microsoft JhengHei"/>
                <a:ea typeface="Microsoft JhengHei"/>
                <a:sym typeface="Microsoft JhengHei"/>
              </a:rPr>
              <a:t>/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Microsoft JhengHei"/>
                <a:ea typeface="Microsoft JhengHei"/>
                <a:sym typeface="Microsoft JhengHei"/>
              </a:rPr>
              <a:t>服務</a:t>
            </a:r>
            <a:endParaRPr lang="en-US" altLang="zh-TW" dirty="0">
              <a:solidFill>
                <a:schemeClr val="bg2">
                  <a:lumMod val="25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698500" lvl="1" indent="-163513">
              <a:spcBef>
                <a:spcPts val="1200"/>
              </a:spcBef>
              <a:buClr>
                <a:schemeClr val="bg2">
                  <a:lumMod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 業務行銷策略</a:t>
            </a:r>
            <a:endParaRPr lang="en-US" altLang="zh-TW" dirty="0">
              <a:solidFill>
                <a:schemeClr val="bg2">
                  <a:lumMod val="25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698500" lvl="1" indent="-163513">
              <a:spcBef>
                <a:spcPts val="1200"/>
              </a:spcBef>
              <a:buClr>
                <a:schemeClr val="bg2">
                  <a:lumMod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 時間進程</a:t>
            </a:r>
          </a:p>
          <a:p>
            <a:pPr marL="355600" lvl="1">
              <a:spcBef>
                <a:spcPts val="1200"/>
              </a:spcBef>
              <a:buClr>
                <a:schemeClr val="bg2">
                  <a:lumMod val="25000"/>
                </a:schemeClr>
              </a:buClr>
              <a:buSzPts val="2400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  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4DBFAC7-4408-4960-B08F-D7EF848C6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C0A-4559-4DCE-8FF0-13A454D6337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62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3">
            <a:extLst>
              <a:ext uri="{FF2B5EF4-FFF2-40B4-BE49-F238E27FC236}">
                <a16:creationId xmlns:a16="http://schemas.microsoft.com/office/drawing/2014/main" id="{86431950-0196-4611-BE66-AAF958F688AA}"/>
              </a:ext>
            </a:extLst>
          </p:cNvPr>
          <p:cNvSpPr/>
          <p:nvPr/>
        </p:nvSpPr>
        <p:spPr>
          <a:xfrm>
            <a:off x="3631201" y="584453"/>
            <a:ext cx="49295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i="0" u="sng" strike="noStrike" cap="none" dirty="0">
                <a:solidFill>
                  <a:srgbClr val="01B46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附件</a:t>
            </a:r>
            <a:endParaRPr u="sng" dirty="0">
              <a:solidFill>
                <a:srgbClr val="01B468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FC7DF22-14F0-481B-B6D3-60715A620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773" y="1817193"/>
            <a:ext cx="8454453" cy="4456354"/>
          </a:xfrm>
          <a:prstGeom prst="rect">
            <a:avLst/>
          </a:prstGeom>
        </p:spPr>
      </p:pic>
      <p:sp>
        <p:nvSpPr>
          <p:cNvPr id="6" name="Google Shape;68;p4">
            <a:extLst>
              <a:ext uri="{FF2B5EF4-FFF2-40B4-BE49-F238E27FC236}">
                <a16:creationId xmlns:a16="http://schemas.microsoft.com/office/drawing/2014/main" id="{875810D1-C6EF-4DCD-B867-1F5CE8FF8FD5}"/>
              </a:ext>
            </a:extLst>
          </p:cNvPr>
          <p:cNvSpPr txBox="1"/>
          <p:nvPr/>
        </p:nvSpPr>
        <p:spPr>
          <a:xfrm>
            <a:off x="980501" y="1156246"/>
            <a:ext cx="8860272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</a:pPr>
            <a:r>
              <a:rPr lang="zh-TW" altLang="en-US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企業客戶的淨零減排需求種類</a:t>
            </a:r>
            <a:endParaRPr sz="2400" b="1" dirty="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AA8FD4A-5AD1-4FAF-BE5C-13AA34A89D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C0A-4559-4DCE-8FF0-13A454D63376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6088035-A09B-4C65-9DAD-1C8578D6D2F4}"/>
              </a:ext>
            </a:extLst>
          </p:cNvPr>
          <p:cNvSpPr txBox="1"/>
          <p:nvPr/>
        </p:nvSpPr>
        <p:spPr>
          <a:xfrm>
            <a:off x="8745166" y="6470816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</a:rPr>
              <a:t>此頁無須納入新創企業繳交提案簡報</a:t>
            </a:r>
          </a:p>
        </p:txBody>
      </p:sp>
    </p:spTree>
    <p:extLst>
      <p:ext uri="{BB962C8B-B14F-4D97-AF65-F5344CB8AC3E}">
        <p14:creationId xmlns:p14="http://schemas.microsoft.com/office/powerpoint/2010/main" val="227931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83258870-A06F-4474-B0FE-FC505BEF7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3801" y="821727"/>
            <a:ext cx="4344394" cy="600312"/>
          </a:xfrm>
        </p:spPr>
        <p:txBody>
          <a:bodyPr/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加速器時程安排說明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F6DEBC5-2827-42DF-848E-37EDC3E4B0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C0A-4559-4DCE-8FF0-13A454D63376}" type="slidenum">
              <a:rPr lang="zh-TW" altLang="en-US" smtClean="0"/>
              <a:t>2</a:t>
            </a:fld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1961474-2CDC-41A1-8B65-124A2BC1EA46}"/>
              </a:ext>
            </a:extLst>
          </p:cNvPr>
          <p:cNvSpPr txBox="1"/>
          <p:nvPr/>
        </p:nvSpPr>
        <p:spPr>
          <a:xfrm>
            <a:off x="8764622" y="6498355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</a:rPr>
              <a:t>此頁無須納入新創企業繳交提案簡報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9FB558A-43E3-403B-8FD9-02544932E41C}"/>
              </a:ext>
            </a:extLst>
          </p:cNvPr>
          <p:cNvSpPr txBox="1"/>
          <p:nvPr/>
        </p:nvSpPr>
        <p:spPr>
          <a:xfrm>
            <a:off x="308041" y="5353998"/>
            <a:ext cx="1157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加速器時程安排以執行單位安排為準，主辦單位及執行單位保留更動之權利。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欲提案之新創企業如對加速器運作時程或撰寫提案簡報有疑問，請洽加速器網站公告之計畫窗口。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12D1CAA-9D9F-4136-96FC-40790A267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9" y="1451937"/>
            <a:ext cx="11610222" cy="395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8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5;p2">
            <a:extLst>
              <a:ext uri="{FF2B5EF4-FFF2-40B4-BE49-F238E27FC236}">
                <a16:creationId xmlns:a16="http://schemas.microsoft.com/office/drawing/2014/main" id="{9F7DCF64-EF7E-4EEB-BCBE-FE79DEF585B8}"/>
              </a:ext>
            </a:extLst>
          </p:cNvPr>
          <p:cNvSpPr txBox="1">
            <a:spLocks/>
          </p:cNvSpPr>
          <p:nvPr/>
        </p:nvSpPr>
        <p:spPr>
          <a:xfrm>
            <a:off x="1002535" y="866311"/>
            <a:ext cx="10664328" cy="512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zh-TW" altLang="en-US" sz="2800" b="1" dirty="0">
                <a:solidFill>
                  <a:srgbClr val="01B4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700" algn="l">
              <a:lnSpc>
                <a:spcPct val="100000"/>
              </a:lnSpc>
              <a:spcBef>
                <a:spcPts val="690"/>
              </a:spcBef>
              <a:buClr>
                <a:srgbClr val="0070C0"/>
              </a:buClr>
              <a:buSzPts val="4000"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一、公司基本簡介</a:t>
            </a:r>
            <a:endParaRPr lang="en-US" altLang="zh-TW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12700" algn="l">
              <a:lnSpc>
                <a:spcPct val="100000"/>
              </a:lnSpc>
              <a:spcBef>
                <a:spcPts val="690"/>
              </a:spcBef>
              <a:buClr>
                <a:srgbClr val="0070C0"/>
              </a:buClr>
              <a:buSzPts val="4000"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二、核心技術應用與專利</a:t>
            </a:r>
            <a:endParaRPr lang="en-US" altLang="zh-TW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12700" algn="l">
              <a:lnSpc>
                <a:spcPct val="100000"/>
              </a:lnSpc>
              <a:spcBef>
                <a:spcPts val="690"/>
              </a:spcBef>
              <a:buClr>
                <a:srgbClr val="0070C0"/>
              </a:buClr>
              <a:buSzPts val="4000"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三、過往實績</a:t>
            </a:r>
            <a:endParaRPr lang="en-US" altLang="zh-TW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12700" algn="l">
              <a:lnSpc>
                <a:spcPct val="100000"/>
              </a:lnSpc>
              <a:spcBef>
                <a:spcPts val="690"/>
              </a:spcBef>
              <a:buClr>
                <a:srgbClr val="0070C0"/>
              </a:buClr>
              <a:buSzPts val="4000"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四、商業驗證規劃</a:t>
            </a:r>
            <a:endParaRPr lang="en-US" altLang="zh-TW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12700" algn="l">
              <a:lnSpc>
                <a:spcPct val="100000"/>
              </a:lnSpc>
              <a:spcBef>
                <a:spcPts val="690"/>
              </a:spcBef>
              <a:buClr>
                <a:srgbClr val="0070C0"/>
              </a:buClr>
              <a:buSzPts val="4000"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五、商業模式說明</a:t>
            </a:r>
            <a:endParaRPr lang="en-US" altLang="zh-TW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12700" algn="l">
              <a:lnSpc>
                <a:spcPct val="100000"/>
              </a:lnSpc>
              <a:spcBef>
                <a:spcPts val="690"/>
              </a:spcBef>
              <a:buClr>
                <a:srgbClr val="0070C0"/>
              </a:buClr>
              <a:buSzPts val="4000"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六、國際發展策略</a:t>
            </a:r>
            <a:endParaRPr lang="en-US" altLang="zh-TW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755650" indent="-742950" algn="l">
              <a:lnSpc>
                <a:spcPct val="100000"/>
              </a:lnSpc>
              <a:spcBef>
                <a:spcPts val="690"/>
              </a:spcBef>
              <a:buClr>
                <a:schemeClr val="dk2"/>
              </a:buClr>
              <a:buSzPts val="4000"/>
              <a:buFont typeface="+mj-lt"/>
              <a:buAutoNum type="arabicPeriod"/>
            </a:pP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228600" algn="l">
              <a:lnSpc>
                <a:spcPct val="100000"/>
              </a:lnSpc>
              <a:buClr>
                <a:schemeClr val="dk2"/>
              </a:buClr>
              <a:buSzPts val="4000"/>
              <a:buFont typeface="Arial"/>
              <a:buNone/>
            </a:pPr>
            <a:endParaRPr lang="zh-TW" altLang="en-US" sz="20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33F3751-5B86-42E2-97DA-5D175B779977}"/>
              </a:ext>
            </a:extLst>
          </p:cNvPr>
          <p:cNvSpPr txBox="1"/>
          <p:nvPr/>
        </p:nvSpPr>
        <p:spPr>
          <a:xfrm>
            <a:off x="6251643" y="6042031"/>
            <a:ext cx="5940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提案簡報限制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頁內，不含封面及目錄（總頁數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頁內）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自次頁起提案之新創企業可針對簡報背景自行調整、設計，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惟簡報內容呈現順序、角落呈現之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logo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皆須依照此檔案呈現方式。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C1D6915-9D60-4E8A-A920-28406FA639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131340" y="6274968"/>
            <a:ext cx="1929319" cy="365125"/>
          </a:xfrm>
        </p:spPr>
        <p:txBody>
          <a:bodyPr/>
          <a:lstStyle/>
          <a:p>
            <a:fld id="{28BA2C0A-4559-4DCE-8FF0-13A454D63376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855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3">
            <a:extLst>
              <a:ext uri="{FF2B5EF4-FFF2-40B4-BE49-F238E27FC236}">
                <a16:creationId xmlns:a16="http://schemas.microsoft.com/office/drawing/2014/main" id="{61E63693-C1EF-4A13-BAC5-4F52F71BD373}"/>
              </a:ext>
            </a:extLst>
          </p:cNvPr>
          <p:cNvSpPr/>
          <p:nvPr/>
        </p:nvSpPr>
        <p:spPr>
          <a:xfrm>
            <a:off x="3631201" y="584453"/>
            <a:ext cx="49295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sng" strike="noStrike" cap="none" dirty="0">
                <a:solidFill>
                  <a:srgbClr val="01B46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簡報</a:t>
            </a:r>
            <a:r>
              <a:rPr lang="zh-TW" altLang="en-US" sz="2400" b="1" i="0" u="sng" strike="noStrike" cap="none" dirty="0">
                <a:solidFill>
                  <a:srgbClr val="01B46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內容製作需包含下列重點項目</a:t>
            </a:r>
            <a:endParaRPr u="sng" dirty="0">
              <a:solidFill>
                <a:srgbClr val="01B468"/>
              </a:solidFill>
            </a:endParaRPr>
          </a:p>
        </p:txBody>
      </p:sp>
      <p:sp>
        <p:nvSpPr>
          <p:cNvPr id="5" name="Google Shape;62;p3">
            <a:extLst>
              <a:ext uri="{FF2B5EF4-FFF2-40B4-BE49-F238E27FC236}">
                <a16:creationId xmlns:a16="http://schemas.microsoft.com/office/drawing/2014/main" id="{BDA7BC6E-E0F6-4E08-A215-3F15DFEE3D10}"/>
              </a:ext>
            </a:extLst>
          </p:cNvPr>
          <p:cNvSpPr txBox="1"/>
          <p:nvPr/>
        </p:nvSpPr>
        <p:spPr>
          <a:xfrm>
            <a:off x="963675" y="1204839"/>
            <a:ext cx="10152344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</a:pPr>
            <a:r>
              <a:rPr lang="zh-TW" altLang="en-US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</a:t>
            </a:r>
            <a:r>
              <a:rPr lang="en-US" altLang="zh-TW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altLang="en-US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公司基本簡介</a:t>
            </a:r>
            <a:endParaRPr sz="2400" b="1" dirty="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1" indent="-34290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zh-TW" sz="24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團隊成員經歷</a:t>
            </a:r>
            <a:r>
              <a:rPr lang="zh-TW" altLang="en-US" sz="24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背景。</a:t>
            </a:r>
            <a:endParaRPr lang="en-US" altLang="zh-TW" sz="24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65113" marR="0" lvl="1" indent="98425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請簡述核心團隊成員之姓名、職稱、教育背景、工作資歷、專業技能、產業經驗等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265113" marR="0" lvl="1" indent="98425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資訊。歡迎附上網址連結例如國際期刊文章、專案媒體報導、</a:t>
            </a: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YouTube</a:t>
            </a: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受訪影片、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265113" marR="0" lvl="1" indent="98425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</a:t>
            </a: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LinkedIn</a:t>
            </a: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等參考資料。</a:t>
            </a:r>
            <a:endParaRPr lang="en-US" altLang="zh-TW" dirty="0">
              <a:solidFill>
                <a:schemeClr val="accent3">
                  <a:lumMod val="50000"/>
                </a:schemeClr>
              </a:solidFill>
              <a:sym typeface="Microsoft JhengHei"/>
            </a:endParaRPr>
          </a:p>
          <a:p>
            <a:pPr marL="628650" lvl="1" indent="-88900">
              <a:spcBef>
                <a:spcPts val="1200"/>
              </a:spcBef>
              <a:buClr>
                <a:schemeClr val="dk1"/>
              </a:buClr>
              <a:buSzPts val="2400"/>
            </a:pPr>
            <a:endParaRPr lang="zh-TW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8377A4D-4DC4-4E73-9D9F-B25647FA4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C0A-4559-4DCE-8FF0-13A454D6337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13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3">
            <a:extLst>
              <a:ext uri="{FF2B5EF4-FFF2-40B4-BE49-F238E27FC236}">
                <a16:creationId xmlns:a16="http://schemas.microsoft.com/office/drawing/2014/main" id="{61E63693-C1EF-4A13-BAC5-4F52F71BD373}"/>
              </a:ext>
            </a:extLst>
          </p:cNvPr>
          <p:cNvSpPr/>
          <p:nvPr/>
        </p:nvSpPr>
        <p:spPr>
          <a:xfrm>
            <a:off x="3631201" y="584453"/>
            <a:ext cx="49295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sng" strike="noStrike" cap="none" dirty="0">
                <a:solidFill>
                  <a:srgbClr val="01B46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簡報</a:t>
            </a:r>
            <a:r>
              <a:rPr lang="zh-TW" altLang="en-US" sz="2400" b="1" i="0" u="sng" strike="noStrike" cap="none" dirty="0">
                <a:solidFill>
                  <a:srgbClr val="01B46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內容製作需包含下列重點項目</a:t>
            </a:r>
            <a:endParaRPr u="sng" dirty="0">
              <a:solidFill>
                <a:srgbClr val="01B468"/>
              </a:solidFill>
            </a:endParaRPr>
          </a:p>
        </p:txBody>
      </p:sp>
      <p:sp>
        <p:nvSpPr>
          <p:cNvPr id="5" name="Google Shape;62;p3">
            <a:extLst>
              <a:ext uri="{FF2B5EF4-FFF2-40B4-BE49-F238E27FC236}">
                <a16:creationId xmlns:a16="http://schemas.microsoft.com/office/drawing/2014/main" id="{BDA7BC6E-E0F6-4E08-A215-3F15DFEE3D10}"/>
              </a:ext>
            </a:extLst>
          </p:cNvPr>
          <p:cNvSpPr txBox="1"/>
          <p:nvPr/>
        </p:nvSpPr>
        <p:spPr>
          <a:xfrm>
            <a:off x="754354" y="1215856"/>
            <a:ext cx="11239343" cy="42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</a:pPr>
            <a:r>
              <a:rPr lang="zh-TW" altLang="en-US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</a:t>
            </a:r>
            <a:r>
              <a:rPr lang="en-US" altLang="zh-TW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altLang="en-US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公司基本簡介</a:t>
            </a:r>
            <a:endParaRPr lang="en-US" altLang="zh-TW" sz="2400" b="1" dirty="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R="0" lvl="0" rtl="0">
              <a:spcBef>
                <a:spcPts val="1200"/>
              </a:spcBef>
              <a:buClr>
                <a:srgbClr val="00B050"/>
              </a:buClr>
              <a:buSzPts val="2400"/>
            </a:pPr>
            <a:r>
              <a:rPr lang="en-US" altLang="zh-TW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zh-TW" altLang="en-US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簡述營運狀況。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06438" marR="0" lvl="0" indent="-342900" rtl="0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</a:rPr>
              <a:t>營運狀況概述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</a:endParaRPr>
          </a:p>
          <a:p>
            <a:pPr marL="706438" marR="0" lvl="0" indent="-342900" rtl="0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</a:rPr>
              <a:t>產業需求與定位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</a:endParaRPr>
          </a:p>
          <a:p>
            <a:pPr marL="706438" marR="0" lvl="0" indent="-342900" rtl="0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</a:rPr>
              <a:t>產品或服務描述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</a:endParaRPr>
          </a:p>
          <a:p>
            <a:pPr marL="706438" marR="0" lvl="0" indent="-342900" rtl="0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</a:rPr>
              <a:t>用戶數據與增長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</a:endParaRPr>
          </a:p>
          <a:p>
            <a:pPr marL="706438" marR="0" lvl="0" indent="-342900" rtl="0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</a:rPr>
              <a:t>合作夥伴關係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</a:endParaRPr>
          </a:p>
          <a:p>
            <a:pPr marL="706438" marR="0" lvl="0" indent="-342900" rtl="0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</a:rPr>
              <a:t>財務概況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628650" lvl="1" indent="-88900"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    </a:t>
            </a:r>
            <a:endParaRPr lang="zh-TW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8AB8C05-CACD-433A-A147-2D70EEDC7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C0A-4559-4DCE-8FF0-13A454D6337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30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3">
            <a:extLst>
              <a:ext uri="{FF2B5EF4-FFF2-40B4-BE49-F238E27FC236}">
                <a16:creationId xmlns:a16="http://schemas.microsoft.com/office/drawing/2014/main" id="{61E63693-C1EF-4A13-BAC5-4F52F71BD373}"/>
              </a:ext>
            </a:extLst>
          </p:cNvPr>
          <p:cNvSpPr/>
          <p:nvPr/>
        </p:nvSpPr>
        <p:spPr>
          <a:xfrm>
            <a:off x="3631201" y="584453"/>
            <a:ext cx="49295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sng" strike="noStrike" cap="none" dirty="0">
                <a:solidFill>
                  <a:srgbClr val="01B46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簡報</a:t>
            </a:r>
            <a:r>
              <a:rPr lang="zh-TW" altLang="en-US" sz="2400" b="1" i="0" u="sng" strike="noStrike" cap="none" dirty="0">
                <a:solidFill>
                  <a:srgbClr val="01B46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內容製作需包含下列重點項目</a:t>
            </a:r>
            <a:endParaRPr u="sng" dirty="0">
              <a:solidFill>
                <a:srgbClr val="01B468"/>
              </a:solidFill>
            </a:endParaRPr>
          </a:p>
        </p:txBody>
      </p:sp>
      <p:sp>
        <p:nvSpPr>
          <p:cNvPr id="5" name="Google Shape;62;p3">
            <a:extLst>
              <a:ext uri="{FF2B5EF4-FFF2-40B4-BE49-F238E27FC236}">
                <a16:creationId xmlns:a16="http://schemas.microsoft.com/office/drawing/2014/main" id="{BDA7BC6E-E0F6-4E08-A215-3F15DFEE3D10}"/>
              </a:ext>
            </a:extLst>
          </p:cNvPr>
          <p:cNvSpPr txBox="1"/>
          <p:nvPr/>
        </p:nvSpPr>
        <p:spPr>
          <a:xfrm>
            <a:off x="1024570" y="1046077"/>
            <a:ext cx="10019482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400"/>
            </a:pPr>
            <a:r>
              <a:rPr lang="zh-TW" altLang="en-US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</a:t>
            </a:r>
            <a:r>
              <a:rPr lang="en-US" altLang="zh-TW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 </a:t>
            </a:r>
            <a:r>
              <a:rPr lang="zh-TW" altLang="en-US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核心技術應用與專利</a:t>
            </a:r>
          </a:p>
          <a:p>
            <a:pPr marL="88900" marR="0" lvl="1" indent="-8890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zh-TW" sz="24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核心技術應用範疇。</a:t>
            </a:r>
            <a:endParaRPr lang="en-US" altLang="zh-TW" sz="24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1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zh-TW" altLang="en-US" sz="2000" b="0" i="0" u="none" strike="noStrike" cap="none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描述公司至少一個技術名稱與特點，說明該技術在哪些產業的何種使用情境帶來什麼</a:t>
            </a:r>
            <a:endParaRPr lang="en-US" altLang="zh-TW" sz="2000" b="0" i="0" u="none" strike="noStrike" cap="none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1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en-US" sz="2000" b="0" i="0" u="none" strike="noStrike" cap="none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效益，並且舉出其在市場上的競爭優勢或差異化因素，以及未來開發方向。</a:t>
            </a:r>
            <a:endParaRPr lang="en-US" altLang="zh-TW" sz="2000" b="0" i="0" u="none" strike="noStrike" cap="none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1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altLang="zh-TW" sz="24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相關專利</a:t>
            </a:r>
            <a:r>
              <a:rPr lang="zh-TW" altLang="en-US" sz="24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取得情形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lang="en-US" altLang="zh-TW" sz="24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1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zh-TW" altLang="en-US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列舉專利名稱、申請人、申請日與申請號、公開公告日與公開公告號。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0" marR="0" lvl="1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    (</a:t>
            </a: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如果申請中，請簡述預期進度。若尚未申請任何專利，可以略過此部分</a:t>
            </a: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)</a:t>
            </a:r>
          </a:p>
          <a:p>
            <a:pPr marL="0" marR="0" lvl="1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zh-TW" altLang="en-US" sz="2400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    </a:t>
            </a:r>
            <a:endParaRPr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B13891C-3571-4830-969D-79B765E31C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C0A-4559-4DCE-8FF0-13A454D6337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8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3">
            <a:extLst>
              <a:ext uri="{FF2B5EF4-FFF2-40B4-BE49-F238E27FC236}">
                <a16:creationId xmlns:a16="http://schemas.microsoft.com/office/drawing/2014/main" id="{61E63693-C1EF-4A13-BAC5-4F52F71BD373}"/>
              </a:ext>
            </a:extLst>
          </p:cNvPr>
          <p:cNvSpPr/>
          <p:nvPr/>
        </p:nvSpPr>
        <p:spPr>
          <a:xfrm>
            <a:off x="3631201" y="584453"/>
            <a:ext cx="49295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sng" strike="noStrike" cap="none" dirty="0">
                <a:solidFill>
                  <a:srgbClr val="01B46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簡報</a:t>
            </a:r>
            <a:r>
              <a:rPr lang="zh-TW" altLang="en-US" sz="2400" b="1" i="0" u="sng" strike="noStrike" cap="none" dirty="0">
                <a:solidFill>
                  <a:srgbClr val="01B46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內容製作需包含下列重點項目</a:t>
            </a:r>
            <a:endParaRPr u="sng" dirty="0">
              <a:solidFill>
                <a:srgbClr val="01B468"/>
              </a:solidFill>
            </a:endParaRPr>
          </a:p>
        </p:txBody>
      </p:sp>
      <p:sp>
        <p:nvSpPr>
          <p:cNvPr id="5" name="Google Shape;62;p3">
            <a:extLst>
              <a:ext uri="{FF2B5EF4-FFF2-40B4-BE49-F238E27FC236}">
                <a16:creationId xmlns:a16="http://schemas.microsoft.com/office/drawing/2014/main" id="{BDA7BC6E-E0F6-4E08-A215-3F15DFEE3D10}"/>
              </a:ext>
            </a:extLst>
          </p:cNvPr>
          <p:cNvSpPr txBox="1"/>
          <p:nvPr/>
        </p:nvSpPr>
        <p:spPr>
          <a:xfrm>
            <a:off x="1024569" y="1046077"/>
            <a:ext cx="10743878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400"/>
            </a:pPr>
            <a:r>
              <a:rPr lang="zh-TW" altLang="en-US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</a:t>
            </a:r>
            <a:r>
              <a:rPr lang="en-US" altLang="zh-TW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 </a:t>
            </a:r>
            <a:r>
              <a:rPr lang="zh-TW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過往實績</a:t>
            </a:r>
            <a:endParaRPr lang="en-US" altLang="zh-TW" sz="2400" b="1" dirty="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R="0" lvl="0" rtl="0"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400"/>
            </a:pPr>
            <a:r>
              <a:rPr lang="en-US" altLang="zh-TW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zh-TW" altLang="en-US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過往專案實績說明</a:t>
            </a:r>
            <a:endParaRPr lang="en-US" altLang="zh-TW" sz="24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R="0" lvl="0" rtl="0"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400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專案係指客戶案例，不以拿到訂單為限，數量三個以上尤佳。</a:t>
            </a: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每個案例建議包含以下資訊  </a:t>
            </a: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:</a:t>
            </a: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342900" marR="0" lvl="1" indent="-69850" rtl="0">
              <a:spcBef>
                <a:spcPts val="12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客戶公司名稱、產業類別、所在國家。</a:t>
            </a:r>
            <a:endParaRPr lang="en-US" altLang="zh-TW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342900" marR="0" lvl="1" indent="-69850" rtl="0">
              <a:spcBef>
                <a:spcPts val="12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客戶需求種類 </a:t>
            </a:r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請參閱附件，可複選</a:t>
            </a:r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。 </a:t>
            </a:r>
            <a:endParaRPr lang="en-US" altLang="zh-TW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342900" marR="0" lvl="1" indent="-69850" rtl="0">
              <a:spcBef>
                <a:spcPts val="12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客戶需求洞察</a:t>
            </a:r>
            <a:endParaRPr lang="en-US" altLang="zh-TW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342900" marR="0" lvl="1" indent="-69850" rtl="0">
              <a:spcBef>
                <a:spcPts val="12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新創企業透過何種關鍵服務或技術來滿足客戶需求。</a:t>
            </a:r>
            <a:endParaRPr lang="en-US" altLang="zh-TW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342900" marR="0" lvl="1" indent="-69850" rtl="0">
              <a:spcBef>
                <a:spcPts val="12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具體成果和效益</a:t>
            </a:r>
            <a:endParaRPr lang="en-US" altLang="zh-TW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0" lvl="1"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en-US" altLang="zh-TW" sz="2400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2.</a:t>
            </a:r>
            <a:r>
              <a:rPr lang="zh-TW" altLang="en-US" sz="2400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其他亮點事項例如</a:t>
            </a:r>
            <a:r>
              <a:rPr lang="zh-TW" altLang="zh-TW" sz="2400" dirty="0">
                <a:solidFill>
                  <a:schemeClr val="dk1"/>
                </a:solidFill>
                <a:latin typeface="Microsoft JhengHei"/>
                <a:ea typeface="Microsoft JhengHei"/>
              </a:rPr>
              <a:t>競賽優勝佐證資料</a:t>
            </a:r>
            <a:endParaRPr lang="en-US" altLang="zh-TW" sz="2400" dirty="0">
              <a:solidFill>
                <a:schemeClr val="dk1"/>
              </a:solidFill>
              <a:latin typeface="Microsoft JhengHei"/>
              <a:ea typeface="Microsoft JhengHei"/>
            </a:endParaRPr>
          </a:p>
          <a:p>
            <a:pPr marL="0" lvl="1"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zh-TW" altLang="en-US" sz="2000" dirty="0">
                <a:solidFill>
                  <a:schemeClr val="dk1"/>
                </a:solidFill>
                <a:latin typeface="Microsoft JhengHei"/>
                <a:ea typeface="Microsoft JhengHei"/>
              </a:rPr>
              <a:t>例如新創事業獎、綠色科技新創獎勵競賽</a:t>
            </a:r>
            <a:endParaRPr lang="en-US" altLang="zh-TW" sz="2000" dirty="0">
              <a:solidFill>
                <a:schemeClr val="dk1"/>
              </a:solidFill>
              <a:latin typeface="Microsoft JhengHei"/>
              <a:ea typeface="Microsoft JhengHei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2821105-2B54-4656-8B87-950D0C1BF1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C0A-4559-4DCE-8FF0-13A454D6337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16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3">
            <a:extLst>
              <a:ext uri="{FF2B5EF4-FFF2-40B4-BE49-F238E27FC236}">
                <a16:creationId xmlns:a16="http://schemas.microsoft.com/office/drawing/2014/main" id="{86431950-0196-4611-BE66-AAF958F688AA}"/>
              </a:ext>
            </a:extLst>
          </p:cNvPr>
          <p:cNvSpPr/>
          <p:nvPr/>
        </p:nvSpPr>
        <p:spPr>
          <a:xfrm>
            <a:off x="3631201" y="584453"/>
            <a:ext cx="49295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sng" strike="noStrike" cap="none" dirty="0">
                <a:solidFill>
                  <a:srgbClr val="01B46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簡報</a:t>
            </a:r>
            <a:r>
              <a:rPr lang="zh-TW" altLang="en-US" sz="2400" b="1" i="0" u="sng" strike="noStrike" cap="none" dirty="0">
                <a:solidFill>
                  <a:srgbClr val="01B46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內容製作需包含下列重點項目</a:t>
            </a:r>
            <a:endParaRPr u="sng" dirty="0">
              <a:solidFill>
                <a:srgbClr val="01B468"/>
              </a:solidFill>
            </a:endParaRPr>
          </a:p>
        </p:txBody>
      </p:sp>
      <p:sp>
        <p:nvSpPr>
          <p:cNvPr id="5" name="Google Shape;68;p4">
            <a:extLst>
              <a:ext uri="{FF2B5EF4-FFF2-40B4-BE49-F238E27FC236}">
                <a16:creationId xmlns:a16="http://schemas.microsoft.com/office/drawing/2014/main" id="{323C90DF-18EB-4304-80B6-6250BA0DCE4F}"/>
              </a:ext>
            </a:extLst>
          </p:cNvPr>
          <p:cNvSpPr txBox="1"/>
          <p:nvPr/>
        </p:nvSpPr>
        <p:spPr>
          <a:xfrm>
            <a:off x="983116" y="1130681"/>
            <a:ext cx="11208883" cy="487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</a:pPr>
            <a:r>
              <a:rPr lang="zh-TW" altLang="en-US" sz="2400" b="1" dirty="0">
                <a:solidFill>
                  <a:srgbClr val="0070C0"/>
                </a:solidFill>
                <a:latin typeface="Microsoft JhengHei"/>
                <a:ea typeface="Microsoft JhengHei"/>
                <a:sym typeface="Microsoft JhengHei"/>
              </a:rPr>
              <a:t>四</a:t>
            </a:r>
            <a:r>
              <a:rPr lang="en-US" altLang="zh-TW" sz="2400" b="1" dirty="0">
                <a:solidFill>
                  <a:srgbClr val="0070C0"/>
                </a:solidFill>
                <a:latin typeface="Microsoft JhengHei"/>
                <a:ea typeface="Microsoft JhengHei"/>
                <a:sym typeface="Microsoft JhengHei"/>
              </a:rPr>
              <a:t>. </a:t>
            </a:r>
            <a:r>
              <a:rPr lang="zh-TW" altLang="en-US" sz="2400" b="1" dirty="0">
                <a:solidFill>
                  <a:srgbClr val="0070C0"/>
                </a:solidFill>
                <a:latin typeface="Microsoft JhengHei"/>
                <a:ea typeface="Microsoft JhengHei"/>
                <a:sym typeface="Microsoft JhengHei"/>
              </a:rPr>
              <a:t>商業驗證規劃</a:t>
            </a:r>
            <a:endParaRPr dirty="0">
              <a:solidFill>
                <a:srgbClr val="0070C0"/>
              </a:solidFill>
            </a:endParaRPr>
          </a:p>
          <a:p>
            <a:pPr marL="0" marR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zh-TW" altLang="en-US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帶進本加速器之共創專案規劃。</a:t>
            </a:r>
            <a:endParaRPr lang="en-US" altLang="zh-TW" sz="24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55600" lvl="1">
              <a:spcBef>
                <a:spcPts val="1200"/>
              </a:spcBef>
              <a:buClr>
                <a:schemeClr val="bg2">
                  <a:lumMod val="25000"/>
                </a:schemeClr>
              </a:buClr>
              <a:buSzPts val="2400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</a:rPr>
              <a:t> 此部分在徵案篩選評分標準中佔比最高。請挑選一個前述既有客戶案例做為本加速之共創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</a:endParaRPr>
          </a:p>
          <a:p>
            <a:pPr marL="355600" lvl="1">
              <a:spcBef>
                <a:spcPts val="1200"/>
              </a:spcBef>
              <a:buClr>
                <a:schemeClr val="bg2">
                  <a:lumMod val="25000"/>
                </a:schemeClr>
              </a:buClr>
              <a:buSzPts val="2400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</a:rPr>
              <a:t> 專案，針對未來半年之專案規劃作詳細說明。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</a:endParaRPr>
          </a:p>
          <a:p>
            <a:pPr marL="355600" lvl="1">
              <a:spcBef>
                <a:spcPts val="1200"/>
              </a:spcBef>
              <a:buClr>
                <a:schemeClr val="bg2">
                  <a:lumMod val="25000"/>
                </a:schemeClr>
              </a:buClr>
              <a:buSzPts val="2400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</a:rPr>
              <a:t> 該專案將做為入選本加速器之後，減碳輔導階段聚焦之標的，商業驗證階段對接實證場域、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</a:endParaRPr>
          </a:p>
          <a:p>
            <a:pPr marL="355600" lvl="1">
              <a:spcBef>
                <a:spcPts val="1200"/>
              </a:spcBef>
              <a:buClr>
                <a:schemeClr val="bg2">
                  <a:lumMod val="25000"/>
                </a:schemeClr>
              </a:buClr>
              <a:buSzPts val="2400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</a:rPr>
              <a:t> 使用國際資源、產出減碳專案規畫書之基準。</a:t>
            </a: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</a:rPr>
              <a:t>(</a:t>
            </a: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</a:rPr>
              <a:t>入選團隊可在商業驗證階段之前置換成其他案例</a:t>
            </a: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</a:rPr>
              <a:t>)</a:t>
            </a:r>
            <a:endParaRPr lang="zh-TW" altLang="en-US" sz="2000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0"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2400"/>
            </a:pPr>
            <a:r>
              <a:rPr lang="en-US" altLang="zh-TW" sz="24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zh-TW" altLang="en-US" sz="24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共創專案</a:t>
            </a:r>
            <a:r>
              <a:rPr lang="zh-TW" altLang="en-US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擴散至產業供應鏈的潛力、可量化的預期效益。</a:t>
            </a:r>
            <a:endParaRPr lang="en-US" altLang="zh-TW" sz="24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55600" lvl="1"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本加速器落實減碳效益與驗證市場價值，追求解決方案在產業供應鏈的通案擴散。請描述專案    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355600" lvl="1"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既有客戶所屬產業的概況，例如列舉上中下游的廠商名單，指出哪些是期待對接的客戶，說明   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355600" lvl="1"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原因以及在什麼時間點透過何種方式來獲取。也請依據定價策略推算可量化的預期效益。</a:t>
            </a:r>
            <a:endParaRPr lang="zh-TW" altLang="en-US" sz="24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A45B0D0-5A19-426E-84C4-90F2F68F3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C0A-4559-4DCE-8FF0-13A454D6337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86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3">
            <a:extLst>
              <a:ext uri="{FF2B5EF4-FFF2-40B4-BE49-F238E27FC236}">
                <a16:creationId xmlns:a16="http://schemas.microsoft.com/office/drawing/2014/main" id="{86431950-0196-4611-BE66-AAF958F688AA}"/>
              </a:ext>
            </a:extLst>
          </p:cNvPr>
          <p:cNvSpPr/>
          <p:nvPr/>
        </p:nvSpPr>
        <p:spPr>
          <a:xfrm>
            <a:off x="3631201" y="584453"/>
            <a:ext cx="49295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sng" strike="noStrike" cap="none" dirty="0">
                <a:solidFill>
                  <a:srgbClr val="01B46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簡報</a:t>
            </a:r>
            <a:r>
              <a:rPr lang="zh-TW" altLang="en-US" sz="2400" b="1" i="0" u="sng" strike="noStrike" cap="none" dirty="0">
                <a:solidFill>
                  <a:srgbClr val="01B46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內容製作需包含下列重點項目</a:t>
            </a:r>
            <a:endParaRPr u="sng" dirty="0">
              <a:solidFill>
                <a:srgbClr val="01B468"/>
              </a:solidFill>
            </a:endParaRPr>
          </a:p>
        </p:txBody>
      </p:sp>
      <p:sp>
        <p:nvSpPr>
          <p:cNvPr id="5" name="Google Shape;68;p4">
            <a:extLst>
              <a:ext uri="{FF2B5EF4-FFF2-40B4-BE49-F238E27FC236}">
                <a16:creationId xmlns:a16="http://schemas.microsoft.com/office/drawing/2014/main" id="{323C90DF-18EB-4304-80B6-6250BA0DCE4F}"/>
              </a:ext>
            </a:extLst>
          </p:cNvPr>
          <p:cNvSpPr txBox="1"/>
          <p:nvPr/>
        </p:nvSpPr>
        <p:spPr>
          <a:xfrm>
            <a:off x="1013552" y="1141698"/>
            <a:ext cx="10838022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</a:pPr>
            <a:r>
              <a:rPr lang="zh-TW" altLang="en-US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五</a:t>
            </a:r>
            <a:r>
              <a:rPr lang="en-US" altLang="zh-TW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 </a:t>
            </a:r>
            <a:r>
              <a:rPr lang="zh-TW" altLang="en-US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商業模式說明</a:t>
            </a:r>
            <a:endParaRPr lang="en-US" altLang="zh-TW" sz="2400" b="1" dirty="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SzPts val="2400"/>
            </a:pPr>
            <a:r>
              <a:rPr lang="en-US" altLang="zh-TW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altLang="en-US" sz="2400" dirty="0">
                <a:solidFill>
                  <a:schemeClr val="dk1"/>
                </a:solidFill>
                <a:latin typeface="Microsoft JhengHei"/>
                <a:ea typeface="Microsoft JhengHei"/>
              </a:rPr>
              <a:t>公司的獲利模式例如收入來源等面向。</a:t>
            </a:r>
            <a:endParaRPr lang="en-US" altLang="zh-TW" sz="2400" dirty="0">
              <a:solidFill>
                <a:schemeClr val="dk1"/>
              </a:solidFill>
              <a:latin typeface="Microsoft JhengHei"/>
              <a:ea typeface="Microsoft JhengHei"/>
            </a:endParaRPr>
          </a:p>
          <a:p>
            <a:pPr marR="0" lvl="0" rtl="0"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400"/>
            </a:pPr>
            <a:r>
              <a:rPr lang="en-US" altLang="zh-TW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zh-TW" altLang="en-US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建立並維持競爭優勢。</a:t>
            </a:r>
            <a:endParaRPr lang="en-US" altLang="zh-TW" sz="24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55600" marR="0" lvl="1">
              <a:spcBef>
                <a:spcPts val="12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ts val="2400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 舉例說明公司的競爭優勢，鞏固事業穩健發展，例如</a:t>
            </a: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: </a:t>
            </a:r>
          </a:p>
          <a:p>
            <a:pPr marL="698500" marR="0" lvl="1" indent="-342900">
              <a:spcBef>
                <a:spcPts val="12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客戶服務</a:t>
            </a:r>
          </a:p>
          <a:p>
            <a:pPr marL="698500" marR="0" lvl="1" indent="-342900">
              <a:spcBef>
                <a:spcPts val="12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掌握資源</a:t>
            </a:r>
          </a:p>
          <a:p>
            <a:pPr marL="698500" marR="0" lvl="1" indent="-342900">
              <a:spcBef>
                <a:spcPts val="12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產品開發</a:t>
            </a:r>
          </a:p>
          <a:p>
            <a:pPr marL="698500" marR="0" lvl="1" indent="-342900">
              <a:spcBef>
                <a:spcPts val="12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成本效益</a:t>
            </a:r>
            <a:endParaRPr lang="en-US" altLang="zh-TW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  <a:p>
            <a:pPr marL="698500" marR="0" lvl="1" indent="-342900">
              <a:spcBef>
                <a:spcPts val="12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Microsoft JhengHei"/>
                <a:ea typeface="Microsoft JhengHei"/>
                <a:sym typeface="Microsoft JhengHei"/>
              </a:rPr>
              <a:t>風險控管</a:t>
            </a:r>
            <a:endParaRPr lang="en-US" altLang="zh-TW" dirty="0">
              <a:solidFill>
                <a:schemeClr val="accent3">
                  <a:lumMod val="50000"/>
                </a:schemeClr>
              </a:solidFill>
              <a:latin typeface="Microsoft JhengHei"/>
              <a:ea typeface="Microsoft JhengHei"/>
              <a:sym typeface="Microsoft JhengHei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87A7A4E-6DD7-4576-B2B0-EA756EDEB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C0A-4559-4DCE-8FF0-13A454D6337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75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982</Words>
  <Application>Microsoft Office PowerPoint</Application>
  <PresentationFormat>寬螢幕</PresentationFormat>
  <Paragraphs>110</Paragraphs>
  <Slides>11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Noto Sans Symbols</vt:lpstr>
      <vt:lpstr>微軟正黑體</vt:lpstr>
      <vt:lpstr>微軟正黑體</vt:lpstr>
      <vt:lpstr>標楷體</vt:lpstr>
      <vt:lpstr>Arial</vt:lpstr>
      <vt:lpstr>Calibri</vt:lpstr>
      <vt:lpstr>Calibri Light</vt:lpstr>
      <vt:lpstr>Times New Roman</vt:lpstr>
      <vt:lpstr>Office 佈景主題</vt:lpstr>
      <vt:lpstr> 113年度「次世代產業新創淬鍊計畫」-綠色加速器 OOOO（提案名稱）—提案簡報（模板）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113年度「次世代產業新創淬鍊計畫」- 綠色加速器—提案簡報（模板）</dc:title>
  <dc:creator>葉柏佑</dc:creator>
  <cp:lastModifiedBy>葉柏佑</cp:lastModifiedBy>
  <cp:revision>122</cp:revision>
  <dcterms:created xsi:type="dcterms:W3CDTF">2024-01-29T01:56:35Z</dcterms:created>
  <dcterms:modified xsi:type="dcterms:W3CDTF">2024-04-12T04:57:10Z</dcterms:modified>
</cp:coreProperties>
</file>