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handoutMasterIdLst>
    <p:handoutMasterId r:id="rId21"/>
  </p:handoutMasterIdLst>
  <p:sldIdLst>
    <p:sldId id="492" r:id="rId5"/>
    <p:sldId id="257" r:id="rId6"/>
    <p:sldId id="504" r:id="rId7"/>
    <p:sldId id="506" r:id="rId8"/>
    <p:sldId id="508" r:id="rId9"/>
    <p:sldId id="509" r:id="rId10"/>
    <p:sldId id="510" r:id="rId11"/>
    <p:sldId id="511" r:id="rId12"/>
    <p:sldId id="513" r:id="rId13"/>
    <p:sldId id="512" r:id="rId14"/>
    <p:sldId id="515" r:id="rId15"/>
    <p:sldId id="516" r:id="rId16"/>
    <p:sldId id="480" r:id="rId17"/>
    <p:sldId id="517" r:id="rId18"/>
    <p:sldId id="505" r:id="rId19"/>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3CF"/>
    <a:srgbClr val="01B4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淺色樣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182" autoAdjust="0"/>
  </p:normalViewPr>
  <p:slideViewPr>
    <p:cSldViewPr snapToGrid="0">
      <p:cViewPr varScale="1">
        <p:scale>
          <a:sx n="100" d="100"/>
          <a:sy n="100" d="100"/>
        </p:scale>
        <p:origin x="87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葉柏佑" userId="c1e87985-d369-407a-bed2-d4e66ac1b258" providerId="ADAL" clId="{3DE24A30-9783-4613-B1B9-87EB54CF45EA}"/>
    <pc:docChg chg="undo custSel modSld">
      <pc:chgData name="葉柏佑" userId="c1e87985-d369-407a-bed2-d4e66ac1b258" providerId="ADAL" clId="{3DE24A30-9783-4613-B1B9-87EB54CF45EA}" dt="2026-02-09T04:21:16.721" v="683" actId="1076"/>
      <pc:docMkLst>
        <pc:docMk/>
      </pc:docMkLst>
      <pc:sldChg chg="modSp mod">
        <pc:chgData name="葉柏佑" userId="c1e87985-d369-407a-bed2-d4e66ac1b258" providerId="ADAL" clId="{3DE24A30-9783-4613-B1B9-87EB54CF45EA}" dt="2026-02-09T00:43:41.639" v="173" actId="13926"/>
        <pc:sldMkLst>
          <pc:docMk/>
          <pc:sldMk cId="2848555248" sldId="257"/>
        </pc:sldMkLst>
        <pc:spChg chg="mod">
          <ac:chgData name="葉柏佑" userId="c1e87985-d369-407a-bed2-d4e66ac1b258" providerId="ADAL" clId="{3DE24A30-9783-4613-B1B9-87EB54CF45EA}" dt="2026-02-09T00:43:41.639" v="173" actId="13926"/>
          <ac:spMkLst>
            <pc:docMk/>
            <pc:sldMk cId="2848555248" sldId="257"/>
            <ac:spMk id="6" creationId="{04271944-9DBE-3D45-94C6-E6E6E7C48C97}"/>
          </ac:spMkLst>
        </pc:spChg>
      </pc:sldChg>
      <pc:sldChg chg="addSp delSp modSp mod">
        <pc:chgData name="葉柏佑" userId="c1e87985-d369-407a-bed2-d4e66ac1b258" providerId="ADAL" clId="{3DE24A30-9783-4613-B1B9-87EB54CF45EA}" dt="2026-02-09T04:21:16.721" v="683" actId="1076"/>
        <pc:sldMkLst>
          <pc:docMk/>
          <pc:sldMk cId="993039191" sldId="480"/>
        </pc:sldMkLst>
        <pc:graphicFrameChg chg="add del mod modGraphic">
          <ac:chgData name="葉柏佑" userId="c1e87985-d369-407a-bed2-d4e66ac1b258" providerId="ADAL" clId="{3DE24A30-9783-4613-B1B9-87EB54CF45EA}" dt="2026-02-09T04:21:16.721" v="683" actId="1076"/>
          <ac:graphicFrameMkLst>
            <pc:docMk/>
            <pc:sldMk cId="993039191" sldId="480"/>
            <ac:graphicFrameMk id="10" creationId="{00000000-0000-0000-0000-000000000000}"/>
          </ac:graphicFrameMkLst>
        </pc:graphicFrameChg>
      </pc:sldChg>
      <pc:sldChg chg="modSp mod">
        <pc:chgData name="葉柏佑" userId="c1e87985-d369-407a-bed2-d4e66ac1b258" providerId="ADAL" clId="{3DE24A30-9783-4613-B1B9-87EB54CF45EA}" dt="2026-02-09T00:35:25.682" v="58"/>
        <pc:sldMkLst>
          <pc:docMk/>
          <pc:sldMk cId="2719495839" sldId="492"/>
        </pc:sldMkLst>
        <pc:spChg chg="mod">
          <ac:chgData name="葉柏佑" userId="c1e87985-d369-407a-bed2-d4e66ac1b258" providerId="ADAL" clId="{3DE24A30-9783-4613-B1B9-87EB54CF45EA}" dt="2026-02-09T00:35:25.682" v="58"/>
          <ac:spMkLst>
            <pc:docMk/>
            <pc:sldMk cId="2719495839" sldId="492"/>
            <ac:spMk id="2" creationId="{A004A8C9-55A8-603F-652D-4C7BFDA43D5A}"/>
          </ac:spMkLst>
        </pc:spChg>
      </pc:sldChg>
      <pc:sldChg chg="modSp mod">
        <pc:chgData name="葉柏佑" userId="c1e87985-d369-407a-bed2-d4e66ac1b258" providerId="ADAL" clId="{3DE24A30-9783-4613-B1B9-87EB54CF45EA}" dt="2026-02-09T00:43:34.494" v="172"/>
        <pc:sldMkLst>
          <pc:docMk/>
          <pc:sldMk cId="1205153193" sldId="504"/>
        </pc:sldMkLst>
        <pc:spChg chg="mod">
          <ac:chgData name="葉柏佑" userId="c1e87985-d369-407a-bed2-d4e66ac1b258" providerId="ADAL" clId="{3DE24A30-9783-4613-B1B9-87EB54CF45EA}" dt="2026-02-09T00:43:34.494" v="172"/>
          <ac:spMkLst>
            <pc:docMk/>
            <pc:sldMk cId="1205153193" sldId="504"/>
            <ac:spMk id="7" creationId="{8E0899F7-AF11-61F0-5622-E02586D10613}"/>
          </ac:spMkLst>
        </pc:spChg>
      </pc:sldChg>
      <pc:sldChg chg="modSp mod">
        <pc:chgData name="葉柏佑" userId="c1e87985-d369-407a-bed2-d4e66ac1b258" providerId="ADAL" clId="{3DE24A30-9783-4613-B1B9-87EB54CF45EA}" dt="2026-02-09T00:44:38.460" v="276"/>
        <pc:sldMkLst>
          <pc:docMk/>
          <pc:sldMk cId="2047164705" sldId="508"/>
        </pc:sldMkLst>
        <pc:spChg chg="mod">
          <ac:chgData name="葉柏佑" userId="c1e87985-d369-407a-bed2-d4e66ac1b258" providerId="ADAL" clId="{3DE24A30-9783-4613-B1B9-87EB54CF45EA}" dt="2026-02-09T00:43:58.693" v="177" actId="20577"/>
          <ac:spMkLst>
            <pc:docMk/>
            <pc:sldMk cId="2047164705" sldId="508"/>
            <ac:spMk id="6" creationId="{8F68C6D8-F30E-6C37-CD8E-19DE19452412}"/>
          </ac:spMkLst>
        </pc:spChg>
        <pc:spChg chg="mod">
          <ac:chgData name="葉柏佑" userId="c1e87985-d369-407a-bed2-d4e66ac1b258" providerId="ADAL" clId="{3DE24A30-9783-4613-B1B9-87EB54CF45EA}" dt="2026-02-09T00:44:38.460" v="276"/>
          <ac:spMkLst>
            <pc:docMk/>
            <pc:sldMk cId="2047164705" sldId="508"/>
            <ac:spMk id="7" creationId="{8E0899F7-AF11-61F0-5622-E02586D10613}"/>
          </ac:spMkLst>
        </pc:spChg>
      </pc:sldChg>
      <pc:sldChg chg="modSp mod">
        <pc:chgData name="葉柏佑" userId="c1e87985-d369-407a-bed2-d4e66ac1b258" providerId="ADAL" clId="{3DE24A30-9783-4613-B1B9-87EB54CF45EA}" dt="2026-02-09T00:45:02.925" v="325"/>
        <pc:sldMkLst>
          <pc:docMk/>
          <pc:sldMk cId="1932173214" sldId="509"/>
        </pc:sldMkLst>
        <pc:spChg chg="mod">
          <ac:chgData name="葉柏佑" userId="c1e87985-d369-407a-bed2-d4e66ac1b258" providerId="ADAL" clId="{3DE24A30-9783-4613-B1B9-87EB54CF45EA}" dt="2026-02-09T00:45:02.925" v="325"/>
          <ac:spMkLst>
            <pc:docMk/>
            <pc:sldMk cId="1932173214" sldId="509"/>
            <ac:spMk id="7" creationId="{8E0899F7-AF11-61F0-5622-E02586D10613}"/>
          </ac:spMkLst>
        </pc:spChg>
      </pc:sldChg>
      <pc:sldChg chg="modSp mod">
        <pc:chgData name="葉柏佑" userId="c1e87985-d369-407a-bed2-d4e66ac1b258" providerId="ADAL" clId="{3DE24A30-9783-4613-B1B9-87EB54CF45EA}" dt="2026-02-09T00:48:04.255" v="405"/>
        <pc:sldMkLst>
          <pc:docMk/>
          <pc:sldMk cId="2597393646" sldId="511"/>
        </pc:sldMkLst>
        <pc:spChg chg="mod">
          <ac:chgData name="葉柏佑" userId="c1e87985-d369-407a-bed2-d4e66ac1b258" providerId="ADAL" clId="{3DE24A30-9783-4613-B1B9-87EB54CF45EA}" dt="2026-02-09T00:48:04.255" v="405"/>
          <ac:spMkLst>
            <pc:docMk/>
            <pc:sldMk cId="2597393646" sldId="511"/>
            <ac:spMk id="7" creationId="{8E0899F7-AF11-61F0-5622-E02586D10613}"/>
          </ac:spMkLst>
        </pc:spChg>
      </pc:sldChg>
      <pc:sldChg chg="modSp mod">
        <pc:chgData name="葉柏佑" userId="c1e87985-d369-407a-bed2-d4e66ac1b258" providerId="ADAL" clId="{3DE24A30-9783-4613-B1B9-87EB54CF45EA}" dt="2026-02-09T00:47:12.238" v="403"/>
        <pc:sldMkLst>
          <pc:docMk/>
          <pc:sldMk cId="3059973775" sldId="512"/>
        </pc:sldMkLst>
        <pc:graphicFrameChg chg="mod modGraphic">
          <ac:chgData name="葉柏佑" userId="c1e87985-d369-407a-bed2-d4e66ac1b258" providerId="ADAL" clId="{3DE24A30-9783-4613-B1B9-87EB54CF45EA}" dt="2026-02-09T00:47:12.238" v="403"/>
          <ac:graphicFrameMkLst>
            <pc:docMk/>
            <pc:sldMk cId="3059973775" sldId="512"/>
            <ac:graphicFrameMk id="3" creationId="{2468258F-00EE-02BA-30A2-413BBE63AA76}"/>
          </ac:graphicFrameMkLst>
        </pc:graphicFrameChg>
      </pc:sldChg>
      <pc:sldChg chg="modSp mod">
        <pc:chgData name="葉柏佑" userId="c1e87985-d369-407a-bed2-d4e66ac1b258" providerId="ADAL" clId="{3DE24A30-9783-4613-B1B9-87EB54CF45EA}" dt="2026-02-09T00:49:27.417" v="452"/>
        <pc:sldMkLst>
          <pc:docMk/>
          <pc:sldMk cId="3704790022" sldId="515"/>
        </pc:sldMkLst>
        <pc:graphicFrameChg chg="mod modGraphic">
          <ac:chgData name="葉柏佑" userId="c1e87985-d369-407a-bed2-d4e66ac1b258" providerId="ADAL" clId="{3DE24A30-9783-4613-B1B9-87EB54CF45EA}" dt="2026-02-09T00:49:27.417" v="452"/>
          <ac:graphicFrameMkLst>
            <pc:docMk/>
            <pc:sldMk cId="3704790022" sldId="515"/>
            <ac:graphicFrameMk id="7" creationId="{5CD30ED4-FE3F-2658-F2EA-87ACD3A6B3FA}"/>
          </ac:graphicFrameMkLst>
        </pc:graphicFrameChg>
      </pc:sldChg>
      <pc:sldChg chg="modSp mod">
        <pc:chgData name="葉柏佑" userId="c1e87985-d369-407a-bed2-d4e66ac1b258" providerId="ADAL" clId="{3DE24A30-9783-4613-B1B9-87EB54CF45EA}" dt="2026-02-09T00:49:46.852" v="456" actId="20577"/>
        <pc:sldMkLst>
          <pc:docMk/>
          <pc:sldMk cId="2774269064" sldId="516"/>
        </pc:sldMkLst>
        <pc:spChg chg="mod">
          <ac:chgData name="葉柏佑" userId="c1e87985-d369-407a-bed2-d4e66ac1b258" providerId="ADAL" clId="{3DE24A30-9783-4613-B1B9-87EB54CF45EA}" dt="2026-02-09T00:49:46.852" v="456" actId="20577"/>
          <ac:spMkLst>
            <pc:docMk/>
            <pc:sldMk cId="2774269064" sldId="516"/>
            <ac:spMk id="5" creationId="{050C72AD-EEFB-D02D-D1E7-22C5A1BD145F}"/>
          </ac:spMkLst>
        </pc:spChg>
      </pc:sldChg>
    </pc:docChg>
  </pc:docChgLst>
  <pc:docChgLst>
    <pc:chgData name="葉柏佑" userId="c1e87985-d369-407a-bed2-d4e66ac1b258" providerId="ADAL" clId="{82CE6336-69C1-48EC-9359-7E4EFA4030D4}"/>
    <pc:docChg chg="modSld">
      <pc:chgData name="葉柏佑" userId="c1e87985-d369-407a-bed2-d4e66ac1b258" providerId="ADAL" clId="{82CE6336-69C1-48EC-9359-7E4EFA4030D4}" dt="2026-03-11T03:35:19.932" v="17" actId="20577"/>
      <pc:docMkLst>
        <pc:docMk/>
      </pc:docMkLst>
      <pc:sldChg chg="modSp mod">
        <pc:chgData name="葉柏佑" userId="c1e87985-d369-407a-bed2-d4e66ac1b258" providerId="ADAL" clId="{82CE6336-69C1-48EC-9359-7E4EFA4030D4}" dt="2026-03-11T03:35:19.932" v="17" actId="20577"/>
        <pc:sldMkLst>
          <pc:docMk/>
          <pc:sldMk cId="2719495839" sldId="492"/>
        </pc:sldMkLst>
        <pc:spChg chg="mod">
          <ac:chgData name="葉柏佑" userId="c1e87985-d369-407a-bed2-d4e66ac1b258" providerId="ADAL" clId="{82CE6336-69C1-48EC-9359-7E4EFA4030D4}" dt="2026-03-11T03:35:19.932" v="17" actId="20577"/>
          <ac:spMkLst>
            <pc:docMk/>
            <pc:sldMk cId="2719495839" sldId="492"/>
            <ac:spMk id="3" creationId="{5B882A4B-C34E-F266-DFEE-8B87E55E618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id="{8902E948-E7E7-4022-8CE0-F2B0A24105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a:extLst>
              <a:ext uri="{FF2B5EF4-FFF2-40B4-BE49-F238E27FC236}">
                <a16:creationId xmlns:a16="http://schemas.microsoft.com/office/drawing/2014/main" id="{624F11D2-4531-454C-9A10-EA81AEAC688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9EB247-C729-4464-ACC8-7C086453E54B}" type="datetimeFigureOut">
              <a:rPr lang="zh-TW" altLang="en-US" smtClean="0"/>
              <a:t>2026/3/18</a:t>
            </a:fld>
            <a:endParaRPr lang="zh-TW" altLang="en-US"/>
          </a:p>
        </p:txBody>
      </p:sp>
      <p:sp>
        <p:nvSpPr>
          <p:cNvPr id="4" name="頁尾版面配置區 3">
            <a:extLst>
              <a:ext uri="{FF2B5EF4-FFF2-40B4-BE49-F238E27FC236}">
                <a16:creationId xmlns:a16="http://schemas.microsoft.com/office/drawing/2014/main" id="{4F923A49-14AD-423F-922C-32FE4B4C05B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a:extLst>
              <a:ext uri="{FF2B5EF4-FFF2-40B4-BE49-F238E27FC236}">
                <a16:creationId xmlns:a16="http://schemas.microsoft.com/office/drawing/2014/main" id="{EC8EEBE6-3E23-4C9F-AA67-D26A80903C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20F900-7066-49CA-BC14-259D58EE04B2}" type="slidenum">
              <a:rPr lang="zh-TW" altLang="en-US" smtClean="0"/>
              <a:t>‹#›</a:t>
            </a:fld>
            <a:endParaRPr lang="zh-TW" altLang="en-US"/>
          </a:p>
        </p:txBody>
      </p:sp>
    </p:spTree>
    <p:extLst>
      <p:ext uri="{BB962C8B-B14F-4D97-AF65-F5344CB8AC3E}">
        <p14:creationId xmlns:p14="http://schemas.microsoft.com/office/powerpoint/2010/main" val="396642784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4320E1-6B5A-4BC9-A6C0-BF6EF80C4790}" type="datetimeFigureOut">
              <a:rPr lang="zh-TW" altLang="en-US" smtClean="0"/>
              <a:t>2026/3/18</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ACD9E8-2F2D-4D5C-98C9-57C66D9F47F8}" type="slidenum">
              <a:rPr lang="zh-TW" altLang="en-US" smtClean="0"/>
              <a:t>‹#›</a:t>
            </a:fld>
            <a:endParaRPr lang="zh-TW" altLang="en-US"/>
          </a:p>
        </p:txBody>
      </p:sp>
    </p:spTree>
    <p:extLst>
      <p:ext uri="{BB962C8B-B14F-4D97-AF65-F5344CB8AC3E}">
        <p14:creationId xmlns:p14="http://schemas.microsoft.com/office/powerpoint/2010/main" val="283136781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3332B-100D-C3FD-CB11-B8EAA9126A85}"/>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4DC0ADC1-98C3-5047-3DCB-847790C47A0D}"/>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48040317-CB04-709C-3705-AF57DD106A9D}"/>
              </a:ext>
            </a:extLst>
          </p:cNvPr>
          <p:cNvSpPr>
            <a:spLocks noGrp="1"/>
          </p:cNvSpPr>
          <p:nvPr>
            <p:ph type="body" idx="1"/>
          </p:nvPr>
        </p:nvSpPr>
        <p:spPr/>
        <p:txBody>
          <a:bodyPr/>
          <a:lstStyle/>
          <a:p>
            <a:endParaRPr lang="zh-TW" altLang="en-US" dirty="0"/>
          </a:p>
        </p:txBody>
      </p:sp>
      <p:sp>
        <p:nvSpPr>
          <p:cNvPr id="4" name="投影片編號版面配置區 3">
            <a:extLst>
              <a:ext uri="{FF2B5EF4-FFF2-40B4-BE49-F238E27FC236}">
                <a16:creationId xmlns:a16="http://schemas.microsoft.com/office/drawing/2014/main" id="{0E0F3128-5CF8-872D-CA65-3A2987343DB5}"/>
              </a:ext>
            </a:extLst>
          </p:cNvPr>
          <p:cNvSpPr>
            <a:spLocks noGrp="1"/>
          </p:cNvSpPr>
          <p:nvPr>
            <p:ph type="sldNum" sz="quarter" idx="5"/>
          </p:nvPr>
        </p:nvSpPr>
        <p:spPr/>
        <p:txBody>
          <a:bodyPr/>
          <a:lstStyle/>
          <a:p>
            <a:fld id="{29ACD9E8-2F2D-4D5C-98C9-57C66D9F47F8}" type="slidenum">
              <a:rPr lang="zh-TW" altLang="en-US" smtClean="0"/>
              <a:t>1</a:t>
            </a:fld>
            <a:endParaRPr lang="zh-TW" altLang="en-US"/>
          </a:p>
        </p:txBody>
      </p:sp>
      <p:sp>
        <p:nvSpPr>
          <p:cNvPr id="5" name="頁尾版面配置區 4">
            <a:extLst>
              <a:ext uri="{FF2B5EF4-FFF2-40B4-BE49-F238E27FC236}">
                <a16:creationId xmlns:a16="http://schemas.microsoft.com/office/drawing/2014/main" id="{4292F716-2F14-A277-88E9-5BFBD6B07E75}"/>
              </a:ext>
            </a:extLst>
          </p:cNvPr>
          <p:cNvSpPr>
            <a:spLocks noGrp="1"/>
          </p:cNvSpPr>
          <p:nvPr>
            <p:ph type="ftr" sz="quarter" idx="4"/>
          </p:nvPr>
        </p:nvSpPr>
        <p:spPr/>
        <p:txBody>
          <a:bodyPr/>
          <a:lstStyle/>
          <a:p>
            <a:endParaRPr lang="zh-TW" altLang="en-US"/>
          </a:p>
        </p:txBody>
      </p:sp>
    </p:spTree>
    <p:extLst>
      <p:ext uri="{BB962C8B-B14F-4D97-AF65-F5344CB8AC3E}">
        <p14:creationId xmlns:p14="http://schemas.microsoft.com/office/powerpoint/2010/main" val="241394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2D5A932-E60B-47E5-9EB1-94F9F4798F1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TW" altLang="en-US" dirty="0"/>
              <a:t>按一下以編輯母片標題樣式</a:t>
            </a:r>
          </a:p>
        </p:txBody>
      </p:sp>
      <p:sp>
        <p:nvSpPr>
          <p:cNvPr id="3" name="副標題 2">
            <a:extLst>
              <a:ext uri="{FF2B5EF4-FFF2-40B4-BE49-F238E27FC236}">
                <a16:creationId xmlns:a16="http://schemas.microsoft.com/office/drawing/2014/main" id="{7DAC31FA-BAAA-462A-BD0D-35B1B30B8F66}"/>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dirty="0"/>
              <a:t>按一下以編輯母片子標題樣式</a:t>
            </a:r>
          </a:p>
        </p:txBody>
      </p:sp>
    </p:spTree>
    <p:extLst>
      <p:ext uri="{BB962C8B-B14F-4D97-AF65-F5344CB8AC3E}">
        <p14:creationId xmlns:p14="http://schemas.microsoft.com/office/powerpoint/2010/main" val="791280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標題及物件">
    <p:spTree>
      <p:nvGrpSpPr>
        <p:cNvPr id="1" name=""/>
        <p:cNvGrpSpPr/>
        <p:nvPr/>
      </p:nvGrpSpPr>
      <p:grpSpPr>
        <a:xfrm>
          <a:off x="0" y="0"/>
          <a:ext cx="0" cy="0"/>
          <a:chOff x="0" y="0"/>
          <a:chExt cx="0" cy="0"/>
        </a:xfrm>
      </p:grpSpPr>
      <p:sp>
        <p:nvSpPr>
          <p:cNvPr id="4" name="投影片編號版面配置區 5"/>
          <p:cNvSpPr>
            <a:spLocks noGrp="1"/>
          </p:cNvSpPr>
          <p:nvPr>
            <p:ph type="sldNum" sz="quarter" idx="10"/>
          </p:nvPr>
        </p:nvSpPr>
        <p:spPr>
          <a:xfrm>
            <a:off x="11772900" y="6475413"/>
            <a:ext cx="419100" cy="304800"/>
          </a:xfrm>
        </p:spPr>
        <p:txBody>
          <a:bodyPr/>
          <a:lstStyle>
            <a:lvl1pPr eaLnBrk="0" hangingPunct="0">
              <a:defRPr>
                <a:solidFill>
                  <a:schemeClr val="tx1"/>
                </a:solidFill>
                <a:latin typeface="+mn-lt"/>
                <a:ea typeface="新細明體" panose="02020500000000000000" pitchFamily="18" charset="-120"/>
                <a:cs typeface="Times New Roman" panose="02020603050405020304" pitchFamily="18" charset="0"/>
              </a:defRPr>
            </a:lvl1pPr>
          </a:lstStyle>
          <a:p>
            <a:pPr>
              <a:defRPr/>
            </a:pPr>
            <a:fld id="{E7DC7F1E-A514-42E6-9260-410757DE528D}" type="slidenum">
              <a:rPr lang="zh-TW" altLang="en-US" smtClean="0">
                <a:solidFill>
                  <a:prstClr val="black"/>
                </a:solidFill>
              </a:rPr>
              <a:pPr>
                <a:defRPr/>
              </a:pPr>
              <a:t>‹#›</a:t>
            </a:fld>
            <a:endParaRPr lang="zh-TW" altLang="en-US">
              <a:solidFill>
                <a:prstClr val="black"/>
              </a:solidFill>
            </a:endParaRPr>
          </a:p>
        </p:txBody>
      </p:sp>
      <p:sp>
        <p:nvSpPr>
          <p:cNvPr id="5" name="標題 4">
            <a:extLst>
              <a:ext uri="{FF2B5EF4-FFF2-40B4-BE49-F238E27FC236}">
                <a16:creationId xmlns:a16="http://schemas.microsoft.com/office/drawing/2014/main" id="{1A32B7FB-1CAB-1EF6-6C2B-E541ABA62182}"/>
              </a:ext>
            </a:extLst>
          </p:cNvPr>
          <p:cNvSpPr>
            <a:spLocks noGrp="1"/>
          </p:cNvSpPr>
          <p:nvPr>
            <p:ph type="title"/>
          </p:nvPr>
        </p:nvSpPr>
        <p:spPr/>
        <p:txBody>
          <a:bodyPr/>
          <a:lstStyle/>
          <a:p>
            <a:r>
              <a:rPr lang="zh-TW" altLang="en-US" dirty="0"/>
              <a:t>按一下以編輯母片標題樣式</a:t>
            </a:r>
          </a:p>
        </p:txBody>
      </p:sp>
      <p:sp>
        <p:nvSpPr>
          <p:cNvPr id="9" name="內容版面配置區 8">
            <a:extLst>
              <a:ext uri="{FF2B5EF4-FFF2-40B4-BE49-F238E27FC236}">
                <a16:creationId xmlns:a16="http://schemas.microsoft.com/office/drawing/2014/main" id="{7EAE6FCA-6DD1-EC78-155F-9CD7A534AA7E}"/>
              </a:ext>
            </a:extLst>
          </p:cNvPr>
          <p:cNvSpPr>
            <a:spLocks noGrp="1"/>
          </p:cNvSpPr>
          <p:nvPr>
            <p:ph sz="quarter" idx="11"/>
          </p:nvPr>
        </p:nvSpPr>
        <p:spPr>
          <a:xfrm>
            <a:off x="838200" y="1180730"/>
            <a:ext cx="10515600" cy="5134345"/>
          </a:xfrm>
          <a:prstGeom prst="rect">
            <a:avLst/>
          </a:prstGeom>
        </p:spPr>
        <p:txBody>
          <a:bodyPr/>
          <a:lstStyle>
            <a:lvl1pPr>
              <a:spcBef>
                <a:spcPts val="600"/>
              </a:spcBef>
              <a:spcAft>
                <a:spcPts val="600"/>
              </a:spcAft>
              <a:defRPr/>
            </a:lvl1pPr>
            <a:lvl2pPr>
              <a:spcBef>
                <a:spcPts val="600"/>
              </a:spcBef>
              <a:spcAft>
                <a:spcPts val="600"/>
              </a:spcAft>
              <a:defRPr/>
            </a:lvl2pPr>
            <a:lvl3pPr>
              <a:spcBef>
                <a:spcPts val="600"/>
              </a:spcBef>
              <a:spcAft>
                <a:spcPts val="600"/>
              </a:spcAft>
              <a:defRPr/>
            </a:lvl3pPr>
            <a:lvl4pPr>
              <a:spcBef>
                <a:spcPts val="600"/>
              </a:spcBef>
              <a:spcAft>
                <a:spcPts val="600"/>
              </a:spcAft>
              <a:defRPr/>
            </a:lvl4pPr>
            <a:lvl5pPr>
              <a:spcBef>
                <a:spcPts val="600"/>
              </a:spcBef>
              <a:spcAft>
                <a:spcPts val="600"/>
              </a:spcAft>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2792466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標題及物件">
    <p:spTree>
      <p:nvGrpSpPr>
        <p:cNvPr id="1" name=""/>
        <p:cNvGrpSpPr/>
        <p:nvPr/>
      </p:nvGrpSpPr>
      <p:grpSpPr>
        <a:xfrm>
          <a:off x="0" y="0"/>
          <a:ext cx="0" cy="0"/>
          <a:chOff x="0" y="0"/>
          <a:chExt cx="0" cy="0"/>
        </a:xfrm>
      </p:grpSpPr>
      <p:sp>
        <p:nvSpPr>
          <p:cNvPr id="4" name="投影片編號版面配置區 5"/>
          <p:cNvSpPr>
            <a:spLocks noGrp="1"/>
          </p:cNvSpPr>
          <p:nvPr>
            <p:ph type="sldNum" sz="quarter" idx="10"/>
          </p:nvPr>
        </p:nvSpPr>
        <p:spPr>
          <a:xfrm>
            <a:off x="11565428" y="6523038"/>
            <a:ext cx="520700" cy="304800"/>
          </a:xfrm>
        </p:spPr>
        <p:txBody>
          <a:bodyPr/>
          <a:lstStyle>
            <a:lvl1pPr eaLnBrk="0" hangingPunct="0">
              <a:defRPr>
                <a:solidFill>
                  <a:schemeClr val="tx1"/>
                </a:solidFill>
                <a:latin typeface="+mn-lt"/>
                <a:ea typeface="新細明體" panose="02020500000000000000" pitchFamily="18" charset="-120"/>
                <a:cs typeface="Times New Roman" panose="02020603050405020304" pitchFamily="18" charset="0"/>
              </a:defRPr>
            </a:lvl1pPr>
          </a:lstStyle>
          <a:p>
            <a:pPr>
              <a:defRPr/>
            </a:pPr>
            <a:fld id="{E7DC7F1E-A514-42E6-9260-410757DE528D}" type="slidenum">
              <a:rPr lang="zh-TW" altLang="en-US" smtClean="0">
                <a:solidFill>
                  <a:prstClr val="black"/>
                </a:solidFill>
              </a:rPr>
              <a:pPr>
                <a:defRPr/>
              </a:pPr>
              <a:t>‹#›</a:t>
            </a:fld>
            <a:endParaRPr lang="zh-TW" altLang="en-US">
              <a:solidFill>
                <a:prstClr val="black"/>
              </a:solidFill>
            </a:endParaRPr>
          </a:p>
        </p:txBody>
      </p:sp>
    </p:spTree>
    <p:extLst>
      <p:ext uri="{BB962C8B-B14F-4D97-AF65-F5344CB8AC3E}">
        <p14:creationId xmlns:p14="http://schemas.microsoft.com/office/powerpoint/2010/main" val="7675756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投影片編號版面配置區 2">
            <a:extLst>
              <a:ext uri="{FF2B5EF4-FFF2-40B4-BE49-F238E27FC236}">
                <a16:creationId xmlns:a16="http://schemas.microsoft.com/office/drawing/2014/main" id="{265E55D2-A95E-4C12-996E-95555982456D}"/>
              </a:ext>
            </a:extLst>
          </p:cNvPr>
          <p:cNvSpPr>
            <a:spLocks noGrp="1"/>
          </p:cNvSpPr>
          <p:nvPr>
            <p:ph type="sldNum" sz="quarter" idx="4"/>
          </p:nvPr>
        </p:nvSpPr>
        <p:spPr>
          <a:xfrm>
            <a:off x="11702987" y="6418061"/>
            <a:ext cx="44536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28BA2C0A-4559-4DCE-8FF0-13A454D63376}" type="slidenum">
              <a:rPr lang="zh-TW" altLang="en-US" smtClean="0"/>
              <a:pPr/>
              <a:t>‹#›</a:t>
            </a:fld>
            <a:endParaRPr lang="zh-TW" altLang="en-US" dirty="0"/>
          </a:p>
        </p:txBody>
      </p:sp>
      <p:sp>
        <p:nvSpPr>
          <p:cNvPr id="5" name="標題版面配置區 4">
            <a:extLst>
              <a:ext uri="{FF2B5EF4-FFF2-40B4-BE49-F238E27FC236}">
                <a16:creationId xmlns:a16="http://schemas.microsoft.com/office/drawing/2014/main" id="{EF6AA7F2-751D-4A4F-D08C-BD7105EC5374}"/>
              </a:ext>
            </a:extLst>
          </p:cNvPr>
          <p:cNvSpPr>
            <a:spLocks noGrp="1"/>
          </p:cNvSpPr>
          <p:nvPr>
            <p:ph type="title"/>
          </p:nvPr>
        </p:nvSpPr>
        <p:spPr>
          <a:xfrm>
            <a:off x="838200" y="302982"/>
            <a:ext cx="10515600" cy="629174"/>
          </a:xfrm>
          <a:prstGeom prst="rect">
            <a:avLst/>
          </a:prstGeom>
        </p:spPr>
        <p:txBody>
          <a:bodyPr vert="horz" lIns="91440" tIns="45720" rIns="91440" bIns="45720" rtlCol="0" anchor="ctr">
            <a:noAutofit/>
          </a:bodyPr>
          <a:lstStyle/>
          <a:p>
            <a:r>
              <a:rPr lang="zh-TW" altLang="en-US" dirty="0"/>
              <a:t>按一下以編輯母片標題樣式</a:t>
            </a:r>
          </a:p>
        </p:txBody>
      </p:sp>
      <p:sp>
        <p:nvSpPr>
          <p:cNvPr id="6" name="文字版面配置區 5">
            <a:extLst>
              <a:ext uri="{FF2B5EF4-FFF2-40B4-BE49-F238E27FC236}">
                <a16:creationId xmlns:a16="http://schemas.microsoft.com/office/drawing/2014/main" id="{44BE5062-34F8-9B7B-8D77-3179148A8B50}"/>
              </a:ext>
            </a:extLst>
          </p:cNvPr>
          <p:cNvSpPr>
            <a:spLocks noGrp="1"/>
          </p:cNvSpPr>
          <p:nvPr>
            <p:ph type="body" idx="1"/>
          </p:nvPr>
        </p:nvSpPr>
        <p:spPr>
          <a:xfrm>
            <a:off x="838200" y="1154098"/>
            <a:ext cx="10515600" cy="5022866"/>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3832103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just"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just"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just"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just"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just"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just"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8FF30-E4B0-86DC-A920-AA3C8F571596}"/>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A004A8C9-55A8-603F-652D-4C7BFDA43D5A}"/>
              </a:ext>
            </a:extLst>
          </p:cNvPr>
          <p:cNvSpPr>
            <a:spLocks noGrp="1"/>
          </p:cNvSpPr>
          <p:nvPr>
            <p:ph type="ctrTitle"/>
          </p:nvPr>
        </p:nvSpPr>
        <p:spPr>
          <a:xfrm>
            <a:off x="1524000" y="1262133"/>
            <a:ext cx="9144000" cy="1442518"/>
          </a:xfrm>
        </p:spPr>
        <p:txBody>
          <a:bodyPr anchor="ctr">
            <a:normAutofit/>
          </a:bodyPr>
          <a:lstStyle/>
          <a:p>
            <a:pPr>
              <a:lnSpc>
                <a:spcPct val="100000"/>
              </a:lnSpc>
              <a:spcBef>
                <a:spcPts val="600"/>
              </a:spcBef>
              <a:spcAft>
                <a:spcPts val="600"/>
              </a:spcAft>
            </a:pPr>
            <a:r>
              <a:rPr lang="zh-TW" altLang="en-US" sz="4000" b="1" dirty="0">
                <a:latin typeface="微軟正黑體" panose="020B0604030504040204" pitchFamily="34" charset="-120"/>
                <a:ea typeface="微軟正黑體" panose="020B0604030504040204" pitchFamily="34" charset="-120"/>
              </a:rPr>
              <a:t>次世代產業新創企業發展計畫</a:t>
            </a:r>
            <a:br>
              <a:rPr lang="en-US" altLang="zh-TW" sz="4000" b="1" dirty="0">
                <a:latin typeface="微軟正黑體" panose="020B0604030504040204" pitchFamily="34" charset="-120"/>
                <a:ea typeface="微軟正黑體" panose="020B0604030504040204" pitchFamily="34" charset="-120"/>
              </a:rPr>
            </a:br>
            <a:r>
              <a:rPr lang="zh-TW" altLang="en-US" sz="4000" b="1" dirty="0">
                <a:latin typeface="微軟正黑體" panose="020B0604030504040204" pitchFamily="34" charset="-120"/>
                <a:ea typeface="微軟正黑體" panose="020B0604030504040204" pitchFamily="34" charset="-120"/>
              </a:rPr>
              <a:t>深科</a:t>
            </a:r>
            <a:r>
              <a:rPr lang="zh-TW" altLang="en-US" sz="4000" dirty="0">
                <a:latin typeface="微軟正黑體" panose="020B0604030504040204" pitchFamily="34" charset="-120"/>
                <a:ea typeface="微軟正黑體" panose="020B0604030504040204" pitchFamily="34" charset="-120"/>
              </a:rPr>
              <a:t>技新創共創獎勵</a:t>
            </a:r>
          </a:p>
        </p:txBody>
      </p:sp>
      <p:sp>
        <p:nvSpPr>
          <p:cNvPr id="3" name="副標題 2">
            <a:extLst>
              <a:ext uri="{FF2B5EF4-FFF2-40B4-BE49-F238E27FC236}">
                <a16:creationId xmlns:a16="http://schemas.microsoft.com/office/drawing/2014/main" id="{5B882A4B-C34E-F266-DFEE-8B87E55E6182}"/>
              </a:ext>
            </a:extLst>
          </p:cNvPr>
          <p:cNvSpPr>
            <a:spLocks noGrp="1"/>
          </p:cNvSpPr>
          <p:nvPr>
            <p:ph type="subTitle" idx="1"/>
          </p:nvPr>
        </p:nvSpPr>
        <p:spPr>
          <a:xfrm>
            <a:off x="1524000" y="2912128"/>
            <a:ext cx="9144000" cy="1331576"/>
          </a:xfrm>
        </p:spPr>
        <p:txBody>
          <a:bodyPr anchor="ctr">
            <a:normAutofit/>
          </a:bodyPr>
          <a:lstStyle/>
          <a:p>
            <a:pPr algn="just">
              <a:lnSpc>
                <a:spcPct val="100000"/>
              </a:lnSpc>
              <a:spcBef>
                <a:spcPts val="600"/>
              </a:spcBef>
              <a:spcAft>
                <a:spcPts val="600"/>
              </a:spcAft>
            </a:pPr>
            <a:r>
              <a:rPr lang="zh-TW" altLang="en-US" sz="2800" b="1" dirty="0"/>
              <a:t>計畫名稱：</a:t>
            </a:r>
            <a:r>
              <a:rPr lang="zh-TW" altLang="en-US" sz="2800" dirty="0"/>
              <a:t>ＯＯＯＯＯ</a:t>
            </a:r>
            <a:endParaRPr lang="en-US" altLang="zh-TW" sz="2800" dirty="0"/>
          </a:p>
          <a:p>
            <a:pPr algn="just">
              <a:lnSpc>
                <a:spcPct val="100000"/>
              </a:lnSpc>
              <a:spcBef>
                <a:spcPts val="600"/>
              </a:spcBef>
              <a:spcAft>
                <a:spcPts val="600"/>
              </a:spcAft>
            </a:pPr>
            <a:r>
              <a:rPr lang="zh-TW" altLang="en-US" sz="2800" b="1" dirty="0"/>
              <a:t>計畫期間：</a:t>
            </a:r>
            <a:r>
              <a:rPr lang="zh-TW" altLang="zh-TW" sz="2800" dirty="0"/>
              <a:t>自</a:t>
            </a:r>
            <a:r>
              <a:rPr lang="en-US" altLang="zh-TW" sz="2800" dirty="0"/>
              <a:t>OOO</a:t>
            </a:r>
            <a:r>
              <a:rPr lang="zh-TW" altLang="zh-TW" sz="2800" dirty="0"/>
              <a:t>年</a:t>
            </a:r>
            <a:r>
              <a:rPr lang="en-US" altLang="zh-TW" sz="2800" dirty="0"/>
              <a:t>OO</a:t>
            </a:r>
            <a:r>
              <a:rPr lang="zh-TW" altLang="zh-TW" sz="2800" dirty="0"/>
              <a:t>月</a:t>
            </a:r>
            <a:r>
              <a:rPr lang="en-US" altLang="zh-TW" sz="2800" dirty="0"/>
              <a:t>OO</a:t>
            </a:r>
            <a:r>
              <a:rPr lang="zh-TW" altLang="zh-TW" sz="2800" dirty="0"/>
              <a:t>日至</a:t>
            </a:r>
            <a:r>
              <a:rPr lang="en-US" altLang="zh-TW" sz="2800" dirty="0"/>
              <a:t>115</a:t>
            </a:r>
            <a:r>
              <a:rPr lang="zh-TW" altLang="zh-TW" sz="2800" dirty="0"/>
              <a:t>年</a:t>
            </a:r>
            <a:r>
              <a:rPr lang="en-US" altLang="zh-TW" sz="2800" dirty="0"/>
              <a:t>10</a:t>
            </a:r>
            <a:r>
              <a:rPr lang="zh-TW" altLang="zh-TW" sz="2800" dirty="0"/>
              <a:t>月</a:t>
            </a:r>
            <a:r>
              <a:rPr lang="en-US" altLang="zh-TW" sz="2800"/>
              <a:t>31</a:t>
            </a:r>
            <a:r>
              <a:rPr lang="zh-TW" altLang="zh-TW" sz="2800"/>
              <a:t>日</a:t>
            </a:r>
            <a:endParaRPr lang="zh-TW" altLang="en-US" sz="2800" dirty="0"/>
          </a:p>
        </p:txBody>
      </p:sp>
      <p:sp>
        <p:nvSpPr>
          <p:cNvPr id="6" name="文字方塊 5">
            <a:extLst>
              <a:ext uri="{FF2B5EF4-FFF2-40B4-BE49-F238E27FC236}">
                <a16:creationId xmlns:a16="http://schemas.microsoft.com/office/drawing/2014/main" id="{094381DB-2542-9D97-D8AC-C6BAAB6F896C}"/>
              </a:ext>
            </a:extLst>
          </p:cNvPr>
          <p:cNvSpPr txBox="1"/>
          <p:nvPr/>
        </p:nvSpPr>
        <p:spPr>
          <a:xfrm>
            <a:off x="3977310" y="442837"/>
            <a:ext cx="3788641" cy="461665"/>
          </a:xfrm>
          <a:prstGeom prst="rect">
            <a:avLst/>
          </a:prstGeom>
          <a:noFill/>
        </p:spPr>
        <p:txBody>
          <a:bodyPr wrap="square" rtlCol="0">
            <a:spAutoFit/>
          </a:bodyPr>
          <a:lstStyle/>
          <a:p>
            <a:pPr algn="ctr"/>
            <a:r>
              <a:rPr lang="zh-TW" altLang="en-US" sz="2400" b="1" dirty="0">
                <a:latin typeface="微軟正黑體" panose="020B0604030504040204" pitchFamily="34" charset="-120"/>
                <a:ea typeface="微軟正黑體" panose="020B0604030504040204" pitchFamily="34" charset="-120"/>
              </a:rPr>
              <a:t>經濟部中小及新創企業署</a:t>
            </a:r>
          </a:p>
        </p:txBody>
      </p:sp>
      <p:sp>
        <p:nvSpPr>
          <p:cNvPr id="8" name="Rectangle 14">
            <a:extLst>
              <a:ext uri="{FF2B5EF4-FFF2-40B4-BE49-F238E27FC236}">
                <a16:creationId xmlns:a16="http://schemas.microsoft.com/office/drawing/2014/main" id="{8A71DCD5-33A8-5B1C-2432-F93DCD2FC751}"/>
              </a:ext>
            </a:extLst>
          </p:cNvPr>
          <p:cNvSpPr>
            <a:spLocks noChangeArrowheads="1"/>
          </p:cNvSpPr>
          <p:nvPr/>
        </p:nvSpPr>
        <p:spPr bwMode="auto">
          <a:xfrm>
            <a:off x="4066163" y="971546"/>
            <a:ext cx="3610937" cy="48398"/>
          </a:xfrm>
          <a:prstGeom prst="rect">
            <a:avLst/>
          </a:prstGeom>
          <a:gradFill flip="none" rotWithShape="1">
            <a:gsLst>
              <a:gs pos="0">
                <a:schemeClr val="accent2"/>
              </a:gs>
              <a:gs pos="41000">
                <a:schemeClr val="accent2">
                  <a:lumMod val="60000"/>
                  <a:lumOff val="40000"/>
                </a:schemeClr>
              </a:gs>
              <a:gs pos="72000">
                <a:schemeClr val="accent1"/>
              </a:gs>
              <a:gs pos="100000">
                <a:schemeClr val="accent3"/>
              </a:gs>
            </a:gsLst>
            <a:path path="circle">
              <a:fillToRect r="100000" b="100000"/>
            </a:path>
            <a:tileRect l="-100000" t="-100000"/>
          </a:gradFill>
          <a:ln>
            <a:noFill/>
          </a:ln>
        </p:spPr>
        <p:txBody>
          <a:bodyPr lIns="91435" tIns="45718" rIns="91435" bIns="45718"/>
          <a:lstStyle>
            <a:lvl1pPr eaLnBrk="0" hangingPunct="0">
              <a:defRPr kumimoji="1" b="1">
                <a:solidFill>
                  <a:schemeClr val="tx1"/>
                </a:solidFill>
                <a:latin typeface="Times New Roman" pitchFamily="18" charset="0"/>
                <a:ea typeface="新細明體" pitchFamily="18" charset="-120"/>
              </a:defRPr>
            </a:lvl1pPr>
            <a:lvl2pPr marL="742950" indent="-285750" eaLnBrk="0" hangingPunct="0">
              <a:defRPr kumimoji="1" b="1">
                <a:solidFill>
                  <a:schemeClr val="tx1"/>
                </a:solidFill>
                <a:latin typeface="Times New Roman" pitchFamily="18" charset="0"/>
                <a:ea typeface="新細明體" pitchFamily="18" charset="-120"/>
              </a:defRPr>
            </a:lvl2pPr>
            <a:lvl3pPr marL="1143000" indent="-228600" eaLnBrk="0" hangingPunct="0">
              <a:defRPr kumimoji="1" b="1">
                <a:solidFill>
                  <a:schemeClr val="tx1"/>
                </a:solidFill>
                <a:latin typeface="Times New Roman" pitchFamily="18" charset="0"/>
                <a:ea typeface="新細明體" pitchFamily="18" charset="-120"/>
              </a:defRPr>
            </a:lvl3pPr>
            <a:lvl4pPr marL="1600200" indent="-228600" eaLnBrk="0" hangingPunct="0">
              <a:defRPr kumimoji="1" b="1">
                <a:solidFill>
                  <a:schemeClr val="tx1"/>
                </a:solidFill>
                <a:latin typeface="Times New Roman" pitchFamily="18" charset="0"/>
                <a:ea typeface="新細明體" pitchFamily="18" charset="-120"/>
              </a:defRPr>
            </a:lvl4pPr>
            <a:lvl5pPr marL="2057400" indent="-228600" eaLnBrk="0" hangingPunct="0">
              <a:defRPr kumimoji="1" b="1">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b="1">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b="1">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b="1">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b="1">
                <a:solidFill>
                  <a:schemeClr val="tx1"/>
                </a:solidFill>
                <a:latin typeface="Times New Roman" pitchFamily="18" charset="0"/>
                <a:ea typeface="新細明體" pitchFamily="18" charset="-120"/>
              </a:defRPr>
            </a:lvl9pPr>
          </a:lstStyle>
          <a:p>
            <a:pPr eaLnBrk="1" fontAlgn="base" hangingPunct="1">
              <a:spcBef>
                <a:spcPct val="0"/>
              </a:spcBef>
              <a:spcAft>
                <a:spcPct val="0"/>
              </a:spcAft>
              <a:defRPr/>
            </a:pPr>
            <a:endParaRPr lang="zh-TW" altLang="zh-TW" sz="2400" b="0" dirty="0">
              <a:solidFill>
                <a:srgbClr val="000000"/>
              </a:solidFill>
              <a:latin typeface="標楷體"/>
              <a:ea typeface="標楷體"/>
            </a:endParaRPr>
          </a:p>
        </p:txBody>
      </p:sp>
      <p:sp>
        <p:nvSpPr>
          <p:cNvPr id="10" name="文字方塊 9">
            <a:extLst>
              <a:ext uri="{FF2B5EF4-FFF2-40B4-BE49-F238E27FC236}">
                <a16:creationId xmlns:a16="http://schemas.microsoft.com/office/drawing/2014/main" id="{0DC942DE-13DC-DE87-2F16-51312D3A95AC}"/>
              </a:ext>
            </a:extLst>
          </p:cNvPr>
          <p:cNvSpPr txBox="1"/>
          <p:nvPr/>
        </p:nvSpPr>
        <p:spPr>
          <a:xfrm>
            <a:off x="9288344" y="4462832"/>
            <a:ext cx="2395087" cy="1077218"/>
          </a:xfrm>
          <a:prstGeom prst="rect">
            <a:avLst/>
          </a:prstGeom>
          <a:noFill/>
        </p:spPr>
        <p:txBody>
          <a:bodyPr wrap="square" rtlCol="0">
            <a:spAutoFit/>
          </a:bodyPr>
          <a:lstStyle/>
          <a:p>
            <a:pPr algn="ctr"/>
            <a:r>
              <a:rPr lang="zh-TW" altLang="en-US" sz="3200" b="1" dirty="0">
                <a:latin typeface="微軟正黑體" panose="020B0604030504040204" pitchFamily="34" charset="-120"/>
                <a:ea typeface="微軟正黑體" panose="020B0604030504040204" pitchFamily="34" charset="-120"/>
              </a:rPr>
              <a:t>新創企業</a:t>
            </a:r>
            <a:endParaRPr lang="en-US" altLang="zh-TW" sz="3200" b="1" dirty="0">
              <a:latin typeface="微軟正黑體" panose="020B0604030504040204" pitchFamily="34" charset="-120"/>
              <a:ea typeface="微軟正黑體" panose="020B0604030504040204" pitchFamily="34" charset="-120"/>
            </a:endParaRPr>
          </a:p>
          <a:p>
            <a:pPr algn="ctr"/>
            <a:r>
              <a:rPr lang="en-US" altLang="zh-TW" sz="3200" b="1" dirty="0">
                <a:latin typeface="微軟正黑體" panose="020B0604030504040204" pitchFamily="34" charset="-120"/>
                <a:ea typeface="微軟正黑體" panose="020B0604030504040204" pitchFamily="34" charset="-120"/>
              </a:rPr>
              <a:t>LOGO</a:t>
            </a:r>
            <a:endParaRPr lang="zh-TW" altLang="en-US" sz="3200" b="1" dirty="0">
              <a:latin typeface="微軟正黑體" panose="020B0604030504040204" pitchFamily="34" charset="-120"/>
              <a:ea typeface="微軟正黑體" panose="020B0604030504040204" pitchFamily="34" charset="-120"/>
            </a:endParaRPr>
          </a:p>
        </p:txBody>
      </p:sp>
      <p:sp>
        <p:nvSpPr>
          <p:cNvPr id="11" name="文字方塊 10">
            <a:extLst>
              <a:ext uri="{FF2B5EF4-FFF2-40B4-BE49-F238E27FC236}">
                <a16:creationId xmlns:a16="http://schemas.microsoft.com/office/drawing/2014/main" id="{86FFEC06-60DD-A528-D98B-547A3A2EBEBF}"/>
              </a:ext>
            </a:extLst>
          </p:cNvPr>
          <p:cNvSpPr txBox="1"/>
          <p:nvPr/>
        </p:nvSpPr>
        <p:spPr>
          <a:xfrm>
            <a:off x="8269923" y="775540"/>
            <a:ext cx="3845878" cy="307777"/>
          </a:xfrm>
          <a:prstGeom prst="rect">
            <a:avLst/>
          </a:prstGeom>
          <a:noFill/>
        </p:spPr>
        <p:txBody>
          <a:bodyPr wrap="square">
            <a:spAutoFit/>
          </a:bodyPr>
          <a:lstStyle/>
          <a:p>
            <a:r>
              <a:rPr lang="zh-TW" altLang="en-US" sz="1400" dirty="0">
                <a:highlight>
                  <a:srgbClr val="FFFF00"/>
                </a:highlight>
                <a:latin typeface="微軟正黑體" panose="020B0604030504040204" pitchFamily="34" charset="-120"/>
                <a:ea typeface="微軟正黑體" panose="020B0604030504040204" pitchFamily="34" charset="-120"/>
              </a:rPr>
              <a:t>簡報電子檔命名原則：</a:t>
            </a:r>
            <a:r>
              <a:rPr lang="en-US" altLang="zh-TW" sz="1400" dirty="0">
                <a:highlight>
                  <a:srgbClr val="FFFF00"/>
                </a:highlight>
                <a:latin typeface="微軟正黑體" panose="020B0604030504040204" pitchFamily="34" charset="-120"/>
                <a:ea typeface="微軟正黑體" panose="020B0604030504040204" pitchFamily="34" charset="-120"/>
              </a:rPr>
              <a:t> OOO</a:t>
            </a:r>
            <a:r>
              <a:rPr lang="zh-TW" altLang="en-US" sz="1400" dirty="0">
                <a:highlight>
                  <a:srgbClr val="FFFF00"/>
                </a:highlight>
                <a:latin typeface="微軟正黑體" panose="020B0604030504040204" pitchFamily="34" charset="-120"/>
                <a:ea typeface="微軟正黑體" panose="020B0604030504040204" pitchFamily="34" charset="-120"/>
              </a:rPr>
              <a:t>公司</a:t>
            </a:r>
            <a:r>
              <a:rPr lang="en-US" altLang="zh-TW" sz="1400" dirty="0">
                <a:highlight>
                  <a:srgbClr val="FFFF00"/>
                </a:highlight>
                <a:latin typeface="微軟正黑體" panose="020B0604030504040204" pitchFamily="34" charset="-120"/>
                <a:ea typeface="微軟正黑體" panose="020B0604030504040204" pitchFamily="34" charset="-120"/>
              </a:rPr>
              <a:t>_</a:t>
            </a:r>
            <a:r>
              <a:rPr lang="zh-TW" altLang="en-US" sz="1400" dirty="0">
                <a:highlight>
                  <a:srgbClr val="FFFF00"/>
                </a:highlight>
                <a:latin typeface="微軟正黑體" panose="020B0604030504040204" pitchFamily="34" charset="-120"/>
                <a:ea typeface="微軟正黑體" panose="020B0604030504040204" pitchFamily="34" charset="-120"/>
              </a:rPr>
              <a:t>計畫簡報</a:t>
            </a:r>
          </a:p>
        </p:txBody>
      </p:sp>
      <p:sp>
        <p:nvSpPr>
          <p:cNvPr id="5" name="文字方塊 1">
            <a:extLst>
              <a:ext uri="{FF2B5EF4-FFF2-40B4-BE49-F238E27FC236}">
                <a16:creationId xmlns:a16="http://schemas.microsoft.com/office/drawing/2014/main" id="{42135A58-18F1-575A-F799-651EA29B8F7D}"/>
              </a:ext>
            </a:extLst>
          </p:cNvPr>
          <p:cNvSpPr txBox="1"/>
          <p:nvPr/>
        </p:nvSpPr>
        <p:spPr>
          <a:xfrm>
            <a:off x="9218855" y="367580"/>
            <a:ext cx="2534067" cy="400114"/>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2000" b="1" i="0" u="none" strike="noStrike" kern="1200" cap="none" spc="0" baseline="0" dirty="0">
                <a:solidFill>
                  <a:srgbClr val="000000"/>
                </a:solidFill>
                <a:highlight>
                  <a:srgbClr val="D5E3CF"/>
                </a:highlight>
                <a:uFillTx/>
                <a:latin typeface="Times New Roman" pitchFamily="18"/>
                <a:ea typeface="微軟正黑體" pitchFamily="34"/>
              </a:rPr>
              <a:t>【範例版，僅供參考】</a:t>
            </a:r>
            <a:endParaRPr lang="en-US" sz="2000" b="1" i="0" u="none" strike="noStrike" kern="1200" cap="none" spc="0" baseline="0" dirty="0">
              <a:solidFill>
                <a:srgbClr val="000000"/>
              </a:solidFill>
              <a:highlight>
                <a:srgbClr val="D5E3CF"/>
              </a:highlight>
              <a:uFillTx/>
              <a:latin typeface="Times New Roman" pitchFamily="18"/>
              <a:ea typeface="微軟正黑體" pitchFamily="34"/>
            </a:endParaRPr>
          </a:p>
        </p:txBody>
      </p:sp>
      <p:sp>
        <p:nvSpPr>
          <p:cNvPr id="12" name="文字方塊 11">
            <a:extLst>
              <a:ext uri="{FF2B5EF4-FFF2-40B4-BE49-F238E27FC236}">
                <a16:creationId xmlns:a16="http://schemas.microsoft.com/office/drawing/2014/main" id="{8420E303-6D4F-2FBB-C6E3-F800322AF253}"/>
              </a:ext>
            </a:extLst>
          </p:cNvPr>
          <p:cNvSpPr txBox="1"/>
          <p:nvPr/>
        </p:nvSpPr>
        <p:spPr>
          <a:xfrm>
            <a:off x="3644046" y="4505493"/>
            <a:ext cx="4903907" cy="1508105"/>
          </a:xfrm>
          <a:prstGeom prst="rect">
            <a:avLst/>
          </a:prstGeom>
          <a:noFill/>
        </p:spPr>
        <p:txBody>
          <a:bodyPr wrap="none" rtlCol="0">
            <a:spAutoFit/>
          </a:bodyPr>
          <a:lstStyle/>
          <a:p>
            <a:pPr algn="ctr">
              <a:spcBef>
                <a:spcPts val="600"/>
              </a:spcBef>
              <a:spcAft>
                <a:spcPts val="600"/>
              </a:spcAft>
            </a:pPr>
            <a:r>
              <a:rPr lang="zh-TW" altLang="en-US" sz="2400" dirty="0"/>
              <a:t>ＯＯＯＯ公司</a:t>
            </a:r>
            <a:endParaRPr lang="en-US" altLang="zh-TW" sz="2400" dirty="0"/>
          </a:p>
          <a:p>
            <a:pPr algn="ctr">
              <a:spcBef>
                <a:spcPts val="600"/>
              </a:spcBef>
              <a:spcAft>
                <a:spcPts val="600"/>
              </a:spcAft>
            </a:pPr>
            <a:r>
              <a:rPr lang="zh-TW" altLang="en-US" sz="2400" dirty="0"/>
              <a:t>報告人：ＯＯＯ</a:t>
            </a:r>
            <a:r>
              <a:rPr lang="en-US" altLang="zh-TW" sz="2400" dirty="0"/>
              <a:t>(</a:t>
            </a:r>
            <a:r>
              <a:rPr lang="zh-TW" altLang="en-US" sz="2400" dirty="0"/>
              <a:t>姓名</a:t>
            </a:r>
            <a:r>
              <a:rPr lang="en-US" altLang="zh-TW" sz="2400" dirty="0"/>
              <a:t>)</a:t>
            </a:r>
            <a:r>
              <a:rPr lang="zh-TW" altLang="en-US" sz="2400" dirty="0"/>
              <a:t>／ＯＯ</a:t>
            </a:r>
            <a:r>
              <a:rPr lang="en-US" altLang="zh-TW" sz="2400" dirty="0"/>
              <a:t>(</a:t>
            </a:r>
            <a:r>
              <a:rPr lang="zh-TW" altLang="en-US" sz="2400" dirty="0"/>
              <a:t>職稱</a:t>
            </a:r>
            <a:r>
              <a:rPr lang="en-US" altLang="zh-TW" sz="2400" dirty="0"/>
              <a:t>)</a:t>
            </a:r>
          </a:p>
          <a:p>
            <a:pPr algn="ctr">
              <a:spcBef>
                <a:spcPts val="600"/>
              </a:spcBef>
              <a:spcAft>
                <a:spcPts val="600"/>
              </a:spcAft>
            </a:pPr>
            <a:r>
              <a:rPr lang="zh-TW" altLang="en-US" sz="2400" dirty="0"/>
              <a:t>中華民國</a:t>
            </a:r>
            <a:r>
              <a:rPr lang="en-US" altLang="zh-TW" sz="2400" dirty="0"/>
              <a:t>OOO</a:t>
            </a:r>
            <a:r>
              <a:rPr lang="zh-TW" altLang="en-US" sz="2400" dirty="0"/>
              <a:t>年</a:t>
            </a:r>
            <a:r>
              <a:rPr lang="en-US" altLang="zh-TW" sz="2400" dirty="0"/>
              <a:t>OO</a:t>
            </a:r>
            <a:r>
              <a:rPr lang="zh-TW" altLang="en-US" sz="2400" dirty="0"/>
              <a:t>月</a:t>
            </a:r>
            <a:r>
              <a:rPr lang="en-US" altLang="zh-TW" sz="2400" dirty="0"/>
              <a:t>OO</a:t>
            </a:r>
            <a:r>
              <a:rPr lang="zh-TW" altLang="en-US" sz="2400" dirty="0"/>
              <a:t>日</a:t>
            </a:r>
          </a:p>
        </p:txBody>
      </p:sp>
    </p:spTree>
    <p:extLst>
      <p:ext uri="{BB962C8B-B14F-4D97-AF65-F5344CB8AC3E}">
        <p14:creationId xmlns:p14="http://schemas.microsoft.com/office/powerpoint/2010/main" val="2719495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10</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七、查核點與預期效益</a:t>
            </a:r>
          </a:p>
        </p:txBody>
      </p:sp>
      <p:graphicFrame>
        <p:nvGraphicFramePr>
          <p:cNvPr id="3" name="表格 2">
            <a:extLst>
              <a:ext uri="{FF2B5EF4-FFF2-40B4-BE49-F238E27FC236}">
                <a16:creationId xmlns:a16="http://schemas.microsoft.com/office/drawing/2014/main" id="{2468258F-00EE-02BA-30A2-413BBE63AA76}"/>
              </a:ext>
            </a:extLst>
          </p:cNvPr>
          <p:cNvGraphicFramePr>
            <a:graphicFrameLocks noGrp="1"/>
          </p:cNvGraphicFramePr>
          <p:nvPr>
            <p:extLst>
              <p:ext uri="{D42A27DB-BD31-4B8C-83A1-F6EECF244321}">
                <p14:modId xmlns:p14="http://schemas.microsoft.com/office/powerpoint/2010/main" val="2106541463"/>
              </p:ext>
            </p:extLst>
          </p:nvPr>
        </p:nvGraphicFramePr>
        <p:xfrm>
          <a:off x="581024" y="1443752"/>
          <a:ext cx="10984403" cy="4577398"/>
        </p:xfrm>
        <a:graphic>
          <a:graphicData uri="http://schemas.openxmlformats.org/drawingml/2006/table">
            <a:tbl>
              <a:tblPr>
                <a:tableStyleId>{5C22544A-7EE6-4342-B048-85BDC9FD1C3A}</a:tableStyleId>
              </a:tblPr>
              <a:tblGrid>
                <a:gridCol w="954174">
                  <a:extLst>
                    <a:ext uri="{9D8B030D-6E8A-4147-A177-3AD203B41FA5}">
                      <a16:colId xmlns:a16="http://schemas.microsoft.com/office/drawing/2014/main" val="1215154441"/>
                    </a:ext>
                  </a:extLst>
                </a:gridCol>
                <a:gridCol w="1265152">
                  <a:extLst>
                    <a:ext uri="{9D8B030D-6E8A-4147-A177-3AD203B41FA5}">
                      <a16:colId xmlns:a16="http://schemas.microsoft.com/office/drawing/2014/main" val="2822487834"/>
                    </a:ext>
                  </a:extLst>
                </a:gridCol>
                <a:gridCol w="7956998">
                  <a:extLst>
                    <a:ext uri="{9D8B030D-6E8A-4147-A177-3AD203B41FA5}">
                      <a16:colId xmlns:a16="http://schemas.microsoft.com/office/drawing/2014/main" val="3154657469"/>
                    </a:ext>
                  </a:extLst>
                </a:gridCol>
                <a:gridCol w="808079">
                  <a:extLst>
                    <a:ext uri="{9D8B030D-6E8A-4147-A177-3AD203B41FA5}">
                      <a16:colId xmlns:a16="http://schemas.microsoft.com/office/drawing/2014/main" val="1887327605"/>
                    </a:ext>
                  </a:extLst>
                </a:gridCol>
              </a:tblGrid>
              <a:tr h="635022">
                <a:tc>
                  <a:txBody>
                    <a:bodyPr/>
                    <a:lstStyle/>
                    <a:p>
                      <a:pPr algn="ctr"/>
                      <a:r>
                        <a:rPr lang="zh-TW" sz="1600" b="1" kern="100" dirty="0">
                          <a:effectLst/>
                        </a:rPr>
                        <a:t>查核點</a:t>
                      </a:r>
                    </a:p>
                    <a:p>
                      <a:pPr algn="ctr"/>
                      <a:r>
                        <a:rPr lang="zh-TW" sz="1600" b="1" kern="100" dirty="0">
                          <a:effectLst/>
                        </a:rPr>
                        <a:t>編號</a:t>
                      </a:r>
                      <a:endParaRPr lang="zh-TW" sz="1600" b="1"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zh-TW" sz="1600" b="1" kern="100" dirty="0">
                          <a:effectLst/>
                        </a:rPr>
                        <a:t>預定完成時間</a:t>
                      </a:r>
                      <a:endParaRPr lang="zh-TW" sz="1600" b="1"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zh-TW" sz="1600" b="1" kern="100" dirty="0">
                          <a:effectLst/>
                        </a:rPr>
                        <a:t>查核點內容（技術指標</a:t>
                      </a:r>
                      <a:r>
                        <a:rPr lang="en-US" sz="1600" b="1" kern="100" dirty="0">
                          <a:effectLst/>
                        </a:rPr>
                        <a:t>/</a:t>
                      </a:r>
                      <a:r>
                        <a:rPr lang="zh-TW" sz="1600" b="1" kern="100" dirty="0">
                          <a:effectLst/>
                        </a:rPr>
                        <a:t>服務項目</a:t>
                      </a:r>
                      <a:r>
                        <a:rPr lang="en-US" sz="1600" b="1" kern="100" dirty="0">
                          <a:effectLst/>
                        </a:rPr>
                        <a:t>/</a:t>
                      </a:r>
                      <a:r>
                        <a:rPr lang="zh-TW" sz="1600" b="1" kern="100" dirty="0">
                          <a:effectLst/>
                        </a:rPr>
                        <a:t>品質指標</a:t>
                      </a:r>
                      <a:r>
                        <a:rPr lang="en-US" sz="1600" b="1" kern="100" dirty="0">
                          <a:effectLst/>
                        </a:rPr>
                        <a:t>/</a:t>
                      </a:r>
                      <a:r>
                        <a:rPr lang="zh-TW" sz="1600" b="1" kern="100" dirty="0">
                          <a:effectLst/>
                        </a:rPr>
                        <a:t>市場測試指標）</a:t>
                      </a:r>
                      <a:endParaRPr lang="zh-TW" sz="1600" b="1"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zh-HK" sz="1600" b="1" kern="100" dirty="0">
                          <a:effectLst/>
                        </a:rPr>
                        <a:t>權重</a:t>
                      </a:r>
                      <a:endParaRPr lang="zh-TW" sz="1600" b="1" kern="100" dirty="0">
                        <a:effectLst/>
                      </a:endParaRPr>
                    </a:p>
                    <a:p>
                      <a:pPr algn="ctr"/>
                      <a:r>
                        <a:rPr lang="en-US" sz="1600" b="1" kern="100" dirty="0">
                          <a:effectLst/>
                        </a:rPr>
                        <a:t>%</a:t>
                      </a:r>
                      <a:endParaRPr lang="zh-TW" sz="1600" b="1"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52854243"/>
                  </a:ext>
                </a:extLst>
              </a:tr>
              <a:tr h="355637">
                <a:tc>
                  <a:txBody>
                    <a:bodyPr/>
                    <a:lstStyle/>
                    <a:p>
                      <a:pPr algn="ctr"/>
                      <a:r>
                        <a:rPr lang="en-US" sz="1600" kern="100" dirty="0">
                          <a:effectLst/>
                        </a:rPr>
                        <a:t>A1</a:t>
                      </a:r>
                      <a:endParaRPr lang="zh-TW" sz="16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115/O/O</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1800" kern="100" dirty="0">
                          <a:effectLst/>
                        </a:rPr>
                        <a:t> </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 </a:t>
                      </a:r>
                      <a:r>
                        <a:rPr lang="en-US" altLang="zh-TW" sz="1800" kern="100" dirty="0">
                          <a:effectLst/>
                        </a:rPr>
                        <a:t>%</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9322672"/>
                  </a:ext>
                </a:extLst>
              </a:tr>
              <a:tr h="355637">
                <a:tc>
                  <a:txBody>
                    <a:bodyPr/>
                    <a:lstStyle/>
                    <a:p>
                      <a:pPr algn="ctr"/>
                      <a:r>
                        <a:rPr lang="en-US" sz="1600" kern="100" dirty="0">
                          <a:effectLst/>
                        </a:rPr>
                        <a:t>A2</a:t>
                      </a:r>
                      <a:endParaRPr lang="zh-TW" sz="16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115/O/O</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1800" kern="100" dirty="0">
                          <a:effectLst/>
                        </a:rPr>
                        <a:t> </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 </a:t>
                      </a:r>
                      <a:r>
                        <a:rPr lang="en-US" altLang="zh-TW" sz="1800" kern="100" dirty="0">
                          <a:effectLst/>
                        </a:rPr>
                        <a:t>%</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1346147"/>
                  </a:ext>
                </a:extLst>
              </a:tr>
              <a:tr h="355637">
                <a:tc>
                  <a:txBody>
                    <a:bodyPr/>
                    <a:lstStyle/>
                    <a:p>
                      <a:pPr algn="ctr"/>
                      <a:r>
                        <a:rPr lang="en-US" sz="1600" kern="100" dirty="0">
                          <a:effectLst/>
                        </a:rPr>
                        <a:t>B1</a:t>
                      </a:r>
                      <a:endParaRPr lang="zh-TW" sz="16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115/O/O</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1800" kern="100" dirty="0">
                          <a:effectLst/>
                        </a:rPr>
                        <a:t> </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 </a:t>
                      </a:r>
                      <a:r>
                        <a:rPr lang="en-US" altLang="zh-TW" sz="1800" kern="100" dirty="0">
                          <a:effectLst/>
                        </a:rPr>
                        <a:t>%</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7058814"/>
                  </a:ext>
                </a:extLst>
              </a:tr>
              <a:tr h="355637">
                <a:tc>
                  <a:txBody>
                    <a:bodyPr/>
                    <a:lstStyle/>
                    <a:p>
                      <a:pPr algn="ctr"/>
                      <a:r>
                        <a:rPr lang="en-US" sz="1600" kern="100" dirty="0">
                          <a:effectLst/>
                        </a:rPr>
                        <a:t>B2</a:t>
                      </a:r>
                      <a:endParaRPr lang="zh-TW" sz="16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115/O/O</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1800" kern="100" dirty="0">
                          <a:effectLst/>
                        </a:rPr>
                        <a:t> </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 </a:t>
                      </a:r>
                      <a:r>
                        <a:rPr lang="en-US" altLang="zh-TW" sz="1800" kern="100" dirty="0">
                          <a:effectLst/>
                        </a:rPr>
                        <a:t>%</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2380481"/>
                  </a:ext>
                </a:extLst>
              </a:tr>
              <a:tr h="355637">
                <a:tc>
                  <a:txBody>
                    <a:bodyPr/>
                    <a:lstStyle/>
                    <a:p>
                      <a:pPr algn="ctr"/>
                      <a:r>
                        <a:rPr lang="en-US" sz="1600" kern="100">
                          <a:effectLst/>
                        </a:rPr>
                        <a:t>C1</a:t>
                      </a:r>
                      <a:endParaRPr lang="zh-TW" sz="1600" kern="10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a:effectLst/>
                        </a:rPr>
                        <a:t>115/O/O</a:t>
                      </a:r>
                      <a:endParaRPr lang="zh-TW" sz="1800" kern="10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1800" kern="100" dirty="0">
                          <a:effectLst/>
                        </a:rPr>
                        <a:t> </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 </a:t>
                      </a:r>
                      <a:r>
                        <a:rPr lang="en-US" altLang="zh-TW" sz="1800" kern="100" dirty="0">
                          <a:effectLst/>
                        </a:rPr>
                        <a:t>%</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4001991"/>
                  </a:ext>
                </a:extLst>
              </a:tr>
              <a:tr h="355637">
                <a:tc>
                  <a:txBody>
                    <a:bodyPr/>
                    <a:lstStyle/>
                    <a:p>
                      <a:pPr algn="ctr"/>
                      <a:r>
                        <a:rPr lang="en-US" sz="1600" kern="100" dirty="0">
                          <a:effectLst/>
                        </a:rPr>
                        <a:t>C2</a:t>
                      </a:r>
                      <a:endParaRPr lang="zh-TW" sz="16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115/O/O</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just"/>
                      <a:r>
                        <a:rPr lang="en-US" sz="1800" kern="100" dirty="0">
                          <a:effectLst/>
                        </a:rPr>
                        <a:t> </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 </a:t>
                      </a:r>
                      <a:r>
                        <a:rPr lang="en-US" altLang="zh-TW" sz="1800" kern="100" dirty="0">
                          <a:effectLst/>
                        </a:rPr>
                        <a:t>%</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8650939"/>
                  </a:ext>
                </a:extLst>
              </a:tr>
              <a:tr h="355637">
                <a:tc>
                  <a:txBody>
                    <a:bodyPr/>
                    <a:lstStyle/>
                    <a:p>
                      <a:pPr algn="ctr"/>
                      <a:r>
                        <a:rPr lang="zh-TW" sz="1600" kern="100" dirty="0">
                          <a:effectLst/>
                        </a:rPr>
                        <a:t>共同指標</a:t>
                      </a:r>
                      <a:r>
                        <a:rPr lang="en-US" sz="1600" kern="100" dirty="0">
                          <a:effectLst/>
                        </a:rPr>
                        <a:t>1</a:t>
                      </a:r>
                      <a:endParaRPr lang="zh-TW" sz="16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115/O/O</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zh-TW" sz="1800" kern="100" dirty="0">
                          <a:effectLst/>
                        </a:rPr>
                        <a:t>完成至少</a:t>
                      </a:r>
                      <a:r>
                        <a:rPr lang="en-US" sz="1800" kern="100" dirty="0">
                          <a:effectLst/>
                        </a:rPr>
                        <a:t>O</a:t>
                      </a:r>
                      <a:r>
                        <a:rPr lang="zh-TW" sz="1800" kern="100" dirty="0">
                          <a:effectLst/>
                        </a:rPr>
                        <a:t>案因應</a:t>
                      </a:r>
                      <a:r>
                        <a:rPr lang="zh-TW" altLang="en-US" sz="1800" kern="100" dirty="0">
                          <a:effectLst/>
                        </a:rPr>
                        <a:t>深科技產業</a:t>
                      </a:r>
                      <a:r>
                        <a:rPr lang="zh-TW" sz="1800" kern="100" dirty="0">
                          <a:effectLst/>
                        </a:rPr>
                        <a:t>需求之服務解決方案</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a:effectLst/>
                        </a:rPr>
                        <a:t>10-15%</a:t>
                      </a:r>
                      <a:endParaRPr lang="zh-TW" sz="1800" kern="10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79492413"/>
                  </a:ext>
                </a:extLst>
              </a:tr>
              <a:tr h="355637">
                <a:tc>
                  <a:txBody>
                    <a:bodyPr/>
                    <a:lstStyle/>
                    <a:p>
                      <a:pPr algn="ctr"/>
                      <a:r>
                        <a:rPr lang="zh-TW" sz="1600" kern="100" dirty="0">
                          <a:effectLst/>
                        </a:rPr>
                        <a:t>共同指標</a:t>
                      </a:r>
                      <a:r>
                        <a:rPr lang="en-US" sz="1600" kern="100" dirty="0">
                          <a:effectLst/>
                        </a:rPr>
                        <a:t>2</a:t>
                      </a:r>
                      <a:endParaRPr lang="zh-TW" sz="16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115/O/O</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zh-TW" sz="1800" kern="100" dirty="0">
                          <a:effectLst/>
                        </a:rPr>
                        <a:t>完成市場營運目標：</a:t>
                      </a:r>
                    </a:p>
                    <a:p>
                      <a:pPr marL="342900" lvl="0" indent="-342900" algn="just">
                        <a:buFont typeface="標楷體" panose="03000509000000000000" pitchFamily="65" charset="-120"/>
                        <a:buChar char="•"/>
                      </a:pPr>
                      <a:r>
                        <a:rPr lang="zh-TW" sz="1800" kern="100" dirty="0">
                          <a:effectLst/>
                        </a:rPr>
                        <a:t>取得策略性投資</a:t>
                      </a:r>
                      <a:r>
                        <a:rPr lang="en-US" sz="1800" kern="100" dirty="0">
                          <a:effectLst/>
                        </a:rPr>
                        <a:t>O</a:t>
                      </a:r>
                      <a:r>
                        <a:rPr lang="zh-TW" sz="1800" kern="100" dirty="0">
                          <a:effectLst/>
                        </a:rPr>
                        <a:t>千元</a:t>
                      </a:r>
                    </a:p>
                    <a:p>
                      <a:pPr marL="342900" lvl="0" indent="-342900" algn="just">
                        <a:buFont typeface="標楷體" panose="03000509000000000000" pitchFamily="65" charset="-120"/>
                        <a:buChar char="•"/>
                      </a:pPr>
                      <a:r>
                        <a:rPr lang="zh-TW" sz="1800" kern="100" dirty="0">
                          <a:effectLst/>
                        </a:rPr>
                        <a:t>取得訂單</a:t>
                      </a:r>
                      <a:r>
                        <a:rPr lang="en-US" sz="1800" kern="100" dirty="0">
                          <a:effectLst/>
                        </a:rPr>
                        <a:t>O</a:t>
                      </a:r>
                      <a:r>
                        <a:rPr lang="zh-TW" sz="1800" kern="100" dirty="0">
                          <a:effectLst/>
                        </a:rPr>
                        <a:t>千元</a:t>
                      </a:r>
                    </a:p>
                    <a:p>
                      <a:pPr marL="342900" lvl="0" indent="-342900" algn="just">
                        <a:buFont typeface="標楷體" panose="03000509000000000000" pitchFamily="65" charset="-120"/>
                        <a:buChar char="•"/>
                      </a:pPr>
                      <a:r>
                        <a:rPr lang="zh-TW" sz="1800" kern="100" dirty="0">
                          <a:effectLst/>
                        </a:rPr>
                        <a:t>取得合約</a:t>
                      </a:r>
                      <a:r>
                        <a:rPr lang="en-US" sz="1800" kern="100" dirty="0">
                          <a:effectLst/>
                        </a:rPr>
                        <a:t>O</a:t>
                      </a:r>
                      <a:r>
                        <a:rPr lang="zh-TW" sz="1800" kern="100" dirty="0">
                          <a:effectLst/>
                        </a:rPr>
                        <a:t>份</a:t>
                      </a:r>
                      <a:endParaRPr lang="zh-TW" sz="18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kern="100" dirty="0">
                          <a:effectLst/>
                        </a:rPr>
                        <a:t>15-20%</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126149"/>
                  </a:ext>
                </a:extLst>
              </a:tr>
              <a:tr h="355637">
                <a:tc gridSpan="3">
                  <a:txBody>
                    <a:bodyPr/>
                    <a:lstStyle/>
                    <a:p>
                      <a:pPr algn="r"/>
                      <a:r>
                        <a:rPr lang="zh-HK" sz="1800" kern="100" dirty="0">
                          <a:effectLst/>
                        </a:rPr>
                        <a:t>合計</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hMerge="1">
                  <a:txBody>
                    <a:bodyPr/>
                    <a:lstStyle/>
                    <a:p>
                      <a:endParaRPr lang="zh-TW" altLang="en-US"/>
                    </a:p>
                  </a:txBody>
                  <a:tcPr/>
                </a:tc>
                <a:tc>
                  <a:txBody>
                    <a:bodyPr/>
                    <a:lstStyle/>
                    <a:p>
                      <a:r>
                        <a:rPr lang="en-US" sz="1800" kern="100" dirty="0">
                          <a:effectLst/>
                        </a:rPr>
                        <a:t>100%</a:t>
                      </a:r>
                      <a:endParaRPr lang="zh-TW" sz="1800" kern="100" dirty="0">
                        <a:effectLst/>
                        <a:latin typeface="Times New Roman" panose="02020603050405020304" pitchFamily="18" charset="0"/>
                        <a:ea typeface="標楷體" panose="03000509000000000000" pitchFamily="65" charset="-120"/>
                        <a:cs typeface="Cordia New" panose="020B0304020202020204" pitchFamily="34" charset="-34"/>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0797987"/>
                  </a:ext>
                </a:extLst>
              </a:tr>
            </a:tbl>
          </a:graphicData>
        </a:graphic>
      </p:graphicFrame>
      <p:sp>
        <p:nvSpPr>
          <p:cNvPr id="5" name="內容版面配置區 6">
            <a:extLst>
              <a:ext uri="{FF2B5EF4-FFF2-40B4-BE49-F238E27FC236}">
                <a16:creationId xmlns:a16="http://schemas.microsoft.com/office/drawing/2014/main" id="{050C72AD-EEFB-D02D-D1E7-22C5A1BD145F}"/>
              </a:ext>
            </a:extLst>
          </p:cNvPr>
          <p:cNvSpPr>
            <a:spLocks noGrp="1"/>
          </p:cNvSpPr>
          <p:nvPr>
            <p:ph sz="quarter" idx="11"/>
          </p:nvPr>
        </p:nvSpPr>
        <p:spPr>
          <a:xfrm>
            <a:off x="838200" y="967133"/>
            <a:ext cx="10515600" cy="476619"/>
          </a:xfrm>
        </p:spPr>
        <p:txBody>
          <a:bodyPr>
            <a:normAutofit/>
          </a:bodyPr>
          <a:lstStyle/>
          <a:p>
            <a:pPr marL="0" indent="0">
              <a:buNone/>
            </a:pPr>
            <a:r>
              <a:rPr lang="en-US" altLang="zh-TW" sz="2400" dirty="0"/>
              <a:t>(</a:t>
            </a:r>
            <a:r>
              <a:rPr lang="zh-TW" altLang="en-US" sz="2400" dirty="0"/>
              <a:t>一</a:t>
            </a:r>
            <a:r>
              <a:rPr lang="en-US" altLang="zh-TW" sz="2400" dirty="0"/>
              <a:t>)</a:t>
            </a:r>
            <a:r>
              <a:rPr lang="zh-TW" altLang="en-US" sz="2400" dirty="0"/>
              <a:t> 查核點及預定進度</a:t>
            </a:r>
            <a:endParaRPr lang="zh-TW" altLang="en-US" sz="1800" dirty="0"/>
          </a:p>
        </p:txBody>
      </p:sp>
      <p:sp>
        <p:nvSpPr>
          <p:cNvPr id="8" name="Google Shape;61;p3">
            <a:extLst>
              <a:ext uri="{FF2B5EF4-FFF2-40B4-BE49-F238E27FC236}">
                <a16:creationId xmlns:a16="http://schemas.microsoft.com/office/drawing/2014/main" id="{F5868F7F-B3FA-7A46-FD96-8D292F8EB2F2}"/>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3059973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11</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七、查核點與預期效益</a:t>
            </a:r>
          </a:p>
        </p:txBody>
      </p:sp>
      <p:sp>
        <p:nvSpPr>
          <p:cNvPr id="5" name="內容版面配置區 6">
            <a:extLst>
              <a:ext uri="{FF2B5EF4-FFF2-40B4-BE49-F238E27FC236}">
                <a16:creationId xmlns:a16="http://schemas.microsoft.com/office/drawing/2014/main" id="{050C72AD-EEFB-D02D-D1E7-22C5A1BD145F}"/>
              </a:ext>
            </a:extLst>
          </p:cNvPr>
          <p:cNvSpPr>
            <a:spLocks noGrp="1"/>
          </p:cNvSpPr>
          <p:nvPr>
            <p:ph sz="quarter" idx="11"/>
          </p:nvPr>
        </p:nvSpPr>
        <p:spPr>
          <a:xfrm>
            <a:off x="838200" y="967133"/>
            <a:ext cx="10515600" cy="476619"/>
          </a:xfrm>
        </p:spPr>
        <p:txBody>
          <a:bodyPr>
            <a:normAutofit/>
          </a:bodyPr>
          <a:lstStyle/>
          <a:p>
            <a:pPr marL="0" indent="0">
              <a:buNone/>
            </a:pPr>
            <a:r>
              <a:rPr lang="en-US" altLang="zh-TW" sz="2400" dirty="0"/>
              <a:t>(</a:t>
            </a:r>
            <a:r>
              <a:rPr lang="zh-TW" altLang="en-US" sz="2400" dirty="0"/>
              <a:t>二</a:t>
            </a:r>
            <a:r>
              <a:rPr lang="en-US" altLang="zh-TW" sz="2400" dirty="0"/>
              <a:t>)</a:t>
            </a:r>
            <a:r>
              <a:rPr lang="zh-TW" altLang="en-US" sz="2400" dirty="0"/>
              <a:t> 量化效益</a:t>
            </a:r>
            <a:endParaRPr lang="zh-TW" altLang="en-US" sz="1800" dirty="0"/>
          </a:p>
        </p:txBody>
      </p:sp>
      <p:graphicFrame>
        <p:nvGraphicFramePr>
          <p:cNvPr id="7" name="表格 6">
            <a:extLst>
              <a:ext uri="{FF2B5EF4-FFF2-40B4-BE49-F238E27FC236}">
                <a16:creationId xmlns:a16="http://schemas.microsoft.com/office/drawing/2014/main" id="{5CD30ED4-FE3F-2658-F2EA-87ACD3A6B3FA}"/>
              </a:ext>
            </a:extLst>
          </p:cNvPr>
          <p:cNvGraphicFramePr>
            <a:graphicFrameLocks noGrp="1"/>
          </p:cNvGraphicFramePr>
          <p:nvPr>
            <p:extLst>
              <p:ext uri="{D42A27DB-BD31-4B8C-83A1-F6EECF244321}">
                <p14:modId xmlns:p14="http://schemas.microsoft.com/office/powerpoint/2010/main" val="2741411415"/>
              </p:ext>
            </p:extLst>
          </p:nvPr>
        </p:nvGraphicFramePr>
        <p:xfrm>
          <a:off x="666750" y="1448753"/>
          <a:ext cx="10898678" cy="4783165"/>
        </p:xfrm>
        <a:graphic>
          <a:graphicData uri="http://schemas.openxmlformats.org/drawingml/2006/table">
            <a:tbl>
              <a:tblPr bandRow="1">
                <a:tableStyleId>{5C22544A-7EE6-4342-B048-85BDC9FD1C3A}</a:tableStyleId>
              </a:tblPr>
              <a:tblGrid>
                <a:gridCol w="676275">
                  <a:extLst>
                    <a:ext uri="{9D8B030D-6E8A-4147-A177-3AD203B41FA5}">
                      <a16:colId xmlns:a16="http://schemas.microsoft.com/office/drawing/2014/main" val="2151857113"/>
                    </a:ext>
                  </a:extLst>
                </a:gridCol>
                <a:gridCol w="2412410">
                  <a:extLst>
                    <a:ext uri="{9D8B030D-6E8A-4147-A177-3AD203B41FA5}">
                      <a16:colId xmlns:a16="http://schemas.microsoft.com/office/drawing/2014/main" val="2891124490"/>
                    </a:ext>
                  </a:extLst>
                </a:gridCol>
                <a:gridCol w="1582488">
                  <a:extLst>
                    <a:ext uri="{9D8B030D-6E8A-4147-A177-3AD203B41FA5}">
                      <a16:colId xmlns:a16="http://schemas.microsoft.com/office/drawing/2014/main" val="70640600"/>
                    </a:ext>
                  </a:extLst>
                </a:gridCol>
                <a:gridCol w="1584667">
                  <a:extLst>
                    <a:ext uri="{9D8B030D-6E8A-4147-A177-3AD203B41FA5}">
                      <a16:colId xmlns:a16="http://schemas.microsoft.com/office/drawing/2014/main" val="3168879688"/>
                    </a:ext>
                  </a:extLst>
                </a:gridCol>
                <a:gridCol w="4642838">
                  <a:extLst>
                    <a:ext uri="{9D8B030D-6E8A-4147-A177-3AD203B41FA5}">
                      <a16:colId xmlns:a16="http://schemas.microsoft.com/office/drawing/2014/main" val="3699713"/>
                    </a:ext>
                  </a:extLst>
                </a:gridCol>
              </a:tblGrid>
              <a:tr h="288000">
                <a:tc>
                  <a:txBody>
                    <a:bodyPr/>
                    <a:lstStyle/>
                    <a:p>
                      <a:pPr algn="ctr"/>
                      <a:r>
                        <a:rPr lang="en-US" sz="1600" b="1" i="0" kern="0" dirty="0" err="1">
                          <a:effectLst/>
                        </a:rPr>
                        <a:t>編號</a:t>
                      </a:r>
                      <a:endParaRPr lang="zh-TW" sz="1600" b="1" i="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zh-TW" sz="1600" b="1" i="0" kern="0" dirty="0">
                          <a:effectLst/>
                        </a:rPr>
                        <a:t>計畫效益</a:t>
                      </a:r>
                      <a:endParaRPr lang="zh-TW" sz="1600" b="1" i="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600" b="1" i="0" kern="0" dirty="0">
                          <a:effectLst/>
                        </a:rPr>
                        <a:t>115</a:t>
                      </a:r>
                      <a:r>
                        <a:rPr lang="zh-TW" sz="1600" b="1" i="0" kern="0" dirty="0">
                          <a:effectLst/>
                        </a:rPr>
                        <a:t>年</a:t>
                      </a:r>
                      <a:endParaRPr lang="zh-TW" sz="1600" b="1" i="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600" b="1" i="0" kern="0" dirty="0">
                          <a:effectLst/>
                        </a:rPr>
                        <a:t>116</a:t>
                      </a:r>
                      <a:r>
                        <a:rPr lang="zh-TW" sz="1600" b="1" i="0" kern="0" dirty="0">
                          <a:effectLst/>
                        </a:rPr>
                        <a:t>年</a:t>
                      </a:r>
                      <a:endParaRPr lang="zh-TW" sz="1600" b="1" i="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zh-TW" sz="1600" b="1" i="0" kern="0" dirty="0">
                          <a:effectLst/>
                        </a:rPr>
                        <a:t>估算方式或實施方法</a:t>
                      </a:r>
                      <a:endParaRPr lang="zh-TW" sz="1600" b="1" i="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82236069"/>
                  </a:ext>
                </a:extLst>
              </a:tr>
              <a:tr h="362585">
                <a:tc>
                  <a:txBody>
                    <a:bodyPr/>
                    <a:lstStyle/>
                    <a:p>
                      <a:pPr algn="ctr"/>
                      <a:r>
                        <a:rPr lang="en-US" sz="1600" kern="0" dirty="0">
                          <a:effectLst/>
                        </a:rPr>
                        <a:t>1</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err="1">
                          <a:effectLst/>
                          <a:latin typeface="+mj-ea"/>
                          <a:ea typeface="+mj-ea"/>
                        </a:rPr>
                        <a:t>增加產值</a:t>
                      </a:r>
                      <a:r>
                        <a:rPr lang="zh-TW" sz="1600" kern="0" dirty="0">
                          <a:effectLst/>
                          <a:latin typeface="+mj-ea"/>
                          <a:ea typeface="+mj-ea"/>
                        </a:rPr>
                        <a:t>（千元）</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微軟正黑體" panose="020B0604030504040204" pitchFamily="34" charset="-120"/>
                          <a:ea typeface="微軟正黑體" panose="020B0604030504040204" pitchFamily="34" charset="-120"/>
                        </a:rPr>
                        <a:t>請說明本計畫預期可形成之產品或服務產值，並簡述其形成方式。</a:t>
                      </a:r>
                      <a:endParaRPr lang="zh-TW" sz="1600" kern="10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6660446"/>
                  </a:ext>
                </a:extLst>
              </a:tr>
              <a:tr h="362585">
                <a:tc>
                  <a:txBody>
                    <a:bodyPr/>
                    <a:lstStyle/>
                    <a:p>
                      <a:pPr algn="ctr"/>
                      <a:r>
                        <a:rPr lang="en-US" sz="1600" kern="0">
                          <a:effectLst/>
                        </a:rPr>
                        <a:t>2</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err="1">
                          <a:effectLst/>
                          <a:latin typeface="+mj-ea"/>
                          <a:ea typeface="+mj-ea"/>
                        </a:rPr>
                        <a:t>降低成本</a:t>
                      </a:r>
                      <a:r>
                        <a:rPr lang="zh-TW" sz="1600" kern="0" dirty="0">
                          <a:effectLst/>
                          <a:latin typeface="+mj-ea"/>
                          <a:ea typeface="+mj-ea"/>
                        </a:rPr>
                        <a:t>（千元）</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微軟正黑體" panose="020B0604030504040204" pitchFamily="34" charset="-120"/>
                          <a:ea typeface="微軟正黑體" panose="020B0604030504040204" pitchFamily="34" charset="-120"/>
                        </a:rPr>
                        <a:t>請說明本計畫導入後，預期可協助場域或企業降低之營運、管理或人力相關成本，並說明估算基礎。</a:t>
                      </a:r>
                      <a:endParaRPr lang="zh-TW" sz="1600" kern="10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5875464"/>
                  </a:ext>
                </a:extLst>
              </a:tr>
              <a:tr h="362585">
                <a:tc>
                  <a:txBody>
                    <a:bodyPr/>
                    <a:lstStyle/>
                    <a:p>
                      <a:pPr algn="ctr"/>
                      <a:r>
                        <a:rPr lang="en-US" sz="1600" kern="0">
                          <a:effectLst/>
                        </a:rPr>
                        <a:t>3</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mj-ea"/>
                          <a:ea typeface="+mj-ea"/>
                        </a:rPr>
                        <a:t>計畫成果銷售額（千元）</a:t>
                      </a:r>
                      <a:endParaRPr lang="zh-TW" sz="1600" kern="10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微軟正黑體" panose="020B0604030504040204" pitchFamily="34" charset="-120"/>
                          <a:ea typeface="微軟正黑體" panose="020B0604030504040204" pitchFamily="34" charset="-120"/>
                        </a:rPr>
                        <a:t>請說明預期可產生之銷售金額或付費合作規模。</a:t>
                      </a:r>
                      <a:endParaRPr lang="zh-TW" sz="1600" kern="10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0618897"/>
                  </a:ext>
                </a:extLst>
              </a:tr>
              <a:tr h="362585">
                <a:tc>
                  <a:txBody>
                    <a:bodyPr/>
                    <a:lstStyle/>
                    <a:p>
                      <a:pPr algn="ctr"/>
                      <a:r>
                        <a:rPr lang="en-US" sz="1600" kern="0">
                          <a:effectLst/>
                        </a:rPr>
                        <a:t>4</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err="1">
                          <a:effectLst/>
                          <a:latin typeface="+mj-ea"/>
                          <a:ea typeface="+mj-ea"/>
                        </a:rPr>
                        <a:t>促成投</a:t>
                      </a:r>
                      <a:r>
                        <a:rPr lang="zh-TW" sz="1600" kern="0" dirty="0">
                          <a:effectLst/>
                          <a:latin typeface="+mj-ea"/>
                          <a:ea typeface="+mj-ea"/>
                        </a:rPr>
                        <a:t>增</a:t>
                      </a:r>
                      <a:r>
                        <a:rPr lang="en-US" sz="1600" kern="0" dirty="0">
                          <a:effectLst/>
                          <a:latin typeface="+mj-ea"/>
                          <a:ea typeface="+mj-ea"/>
                        </a:rPr>
                        <a:t>資</a:t>
                      </a:r>
                      <a:r>
                        <a:rPr lang="zh-TW" sz="1600" kern="0" dirty="0">
                          <a:effectLst/>
                          <a:latin typeface="+mj-ea"/>
                          <a:ea typeface="+mj-ea"/>
                        </a:rPr>
                        <a:t>金額</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微軟正黑體" panose="020B0604030504040204" pitchFamily="34" charset="-120"/>
                          <a:ea typeface="微軟正黑體" panose="020B0604030504040204" pitchFamily="34" charset="-120"/>
                        </a:rPr>
                        <a:t>請說明是否預期因本計畫成果促成投資、增資或策略合作，並填寫預期金額或合作方向。</a:t>
                      </a:r>
                      <a:endParaRPr lang="zh-TW" sz="1600" kern="10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4795758"/>
                  </a:ext>
                </a:extLst>
              </a:tr>
              <a:tr h="362585">
                <a:tc>
                  <a:txBody>
                    <a:bodyPr/>
                    <a:lstStyle/>
                    <a:p>
                      <a:pPr algn="ctr"/>
                      <a:r>
                        <a:rPr lang="en-US" sz="1600" kern="0">
                          <a:effectLst/>
                        </a:rPr>
                        <a:t>5</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dirty="0">
                          <a:effectLst/>
                          <a:latin typeface="+mj-ea"/>
                          <a:ea typeface="+mj-ea"/>
                        </a:rPr>
                        <a:t>產出新產品或服務</a:t>
                      </a:r>
                      <a:endParaRPr lang="zh-TW" sz="1600" kern="100" dirty="0">
                        <a:effectLst/>
                        <a:latin typeface="+mj-ea"/>
                        <a:ea typeface="+mj-ea"/>
                      </a:endParaRPr>
                    </a:p>
                    <a:p>
                      <a:r>
                        <a:rPr lang="zh-TW" sz="1600" kern="0" dirty="0">
                          <a:effectLst/>
                          <a:latin typeface="+mj-ea"/>
                          <a:ea typeface="+mj-ea"/>
                        </a:rPr>
                        <a:t>（如：技術</a:t>
                      </a:r>
                      <a:r>
                        <a:rPr lang="en-US" sz="1600" kern="0" dirty="0">
                          <a:effectLst/>
                          <a:latin typeface="+mj-ea"/>
                          <a:ea typeface="+mj-ea"/>
                        </a:rPr>
                        <a:t>/</a:t>
                      </a:r>
                      <a:r>
                        <a:rPr lang="zh-TW" sz="1600" kern="0" dirty="0">
                          <a:effectLst/>
                          <a:latin typeface="+mj-ea"/>
                          <a:ea typeface="+mj-ea"/>
                        </a:rPr>
                        <a:t>產品</a:t>
                      </a:r>
                      <a:r>
                        <a:rPr lang="en-US" sz="1600" kern="0" dirty="0">
                          <a:effectLst/>
                          <a:latin typeface="+mj-ea"/>
                          <a:ea typeface="+mj-ea"/>
                        </a:rPr>
                        <a:t>/</a:t>
                      </a:r>
                      <a:r>
                        <a:rPr lang="zh-TW" sz="1600" kern="0" dirty="0">
                          <a:effectLst/>
                          <a:latin typeface="+mj-ea"/>
                          <a:ea typeface="+mj-ea"/>
                        </a:rPr>
                        <a:t>服務</a:t>
                      </a:r>
                      <a:r>
                        <a:rPr lang="en-US" sz="1600" kern="0" dirty="0">
                          <a:effectLst/>
                          <a:latin typeface="+mj-ea"/>
                          <a:ea typeface="+mj-ea"/>
                        </a:rPr>
                        <a:t>/</a:t>
                      </a:r>
                      <a:r>
                        <a:rPr lang="zh-TW" sz="1600" kern="0" dirty="0">
                          <a:effectLst/>
                          <a:latin typeface="+mj-ea"/>
                          <a:ea typeface="+mj-ea"/>
                        </a:rPr>
                        <a:t>商業模式等項目數）</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微軟正黑體" panose="020B0604030504040204" pitchFamily="34" charset="-120"/>
                          <a:ea typeface="微軟正黑體" panose="020B0604030504040204" pitchFamily="34" charset="-120"/>
                        </a:rPr>
                        <a:t>請填寫預期產出之新產品、新服務、技術應用或商業模式項目數。</a:t>
                      </a:r>
                      <a:endParaRPr lang="zh-TW" sz="1600" kern="10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8597995"/>
                  </a:ext>
                </a:extLst>
              </a:tr>
              <a:tr h="362585">
                <a:tc>
                  <a:txBody>
                    <a:bodyPr/>
                    <a:lstStyle/>
                    <a:p>
                      <a:pPr algn="ctr"/>
                      <a:r>
                        <a:rPr lang="en-US" sz="1600" kern="0">
                          <a:effectLst/>
                        </a:rPr>
                        <a:t>6</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latin typeface="+mj-ea"/>
                          <a:ea typeface="+mj-ea"/>
                        </a:rPr>
                        <a:t>增加就業</a:t>
                      </a:r>
                      <a:r>
                        <a:rPr lang="zh-TW" sz="1600" kern="0">
                          <a:effectLst/>
                          <a:latin typeface="+mj-ea"/>
                          <a:ea typeface="+mj-ea"/>
                        </a:rPr>
                        <a:t>（</a:t>
                      </a:r>
                      <a:r>
                        <a:rPr lang="en-US" sz="1600" kern="0">
                          <a:effectLst/>
                          <a:latin typeface="+mj-ea"/>
                          <a:ea typeface="+mj-ea"/>
                        </a:rPr>
                        <a:t>人數</a:t>
                      </a:r>
                      <a:r>
                        <a:rPr lang="zh-TW" sz="1600" kern="0">
                          <a:effectLst/>
                          <a:latin typeface="+mj-ea"/>
                          <a:ea typeface="+mj-ea"/>
                        </a:rPr>
                        <a:t>）</a:t>
                      </a:r>
                      <a:endParaRPr lang="zh-TW" sz="1600" kern="10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微軟正黑體" panose="020B0604030504040204" pitchFamily="34" charset="-120"/>
                          <a:ea typeface="微軟正黑體" panose="020B0604030504040204" pitchFamily="34" charset="-120"/>
                        </a:rPr>
                        <a:t>請填寫因本計畫推動所預期新增之就業人數。</a:t>
                      </a:r>
                      <a:endParaRPr lang="zh-TW" sz="1600" kern="10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300966"/>
                  </a:ext>
                </a:extLst>
              </a:tr>
              <a:tr h="362585">
                <a:tc>
                  <a:txBody>
                    <a:bodyPr/>
                    <a:lstStyle/>
                    <a:p>
                      <a:pPr algn="ctr"/>
                      <a:r>
                        <a:rPr lang="en-US" sz="1600" kern="0">
                          <a:effectLst/>
                        </a:rPr>
                        <a:t>7</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dirty="0">
                          <a:effectLst/>
                          <a:latin typeface="+mj-ea"/>
                          <a:ea typeface="+mj-ea"/>
                        </a:rPr>
                        <a:t>產品</a:t>
                      </a:r>
                      <a:r>
                        <a:rPr lang="en-US" sz="1600" kern="0" dirty="0">
                          <a:effectLst/>
                          <a:latin typeface="+mj-ea"/>
                          <a:ea typeface="+mj-ea"/>
                        </a:rPr>
                        <a:t>/</a:t>
                      </a:r>
                      <a:r>
                        <a:rPr lang="zh-TW" sz="1600" kern="0" dirty="0">
                          <a:effectLst/>
                          <a:latin typeface="+mj-ea"/>
                          <a:ea typeface="+mj-ea"/>
                        </a:rPr>
                        <a:t>服務使用人次</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a:effectLst/>
                          <a:latin typeface="微軟正黑體" panose="020B0604030504040204" pitchFamily="34" charset="-120"/>
                          <a:ea typeface="微軟正黑體" panose="020B0604030504040204" pitchFamily="34" charset="-120"/>
                        </a:rPr>
                        <a:t>請填寫計畫期間內預期之使用人次估算值，並說明估算方式（如每場域平均服務人數、服務頻率等）。</a:t>
                      </a:r>
                      <a:endParaRPr lang="zh-TW" sz="1600" kern="10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4544196"/>
                  </a:ext>
                </a:extLst>
              </a:tr>
              <a:tr h="362585">
                <a:tc>
                  <a:txBody>
                    <a:bodyPr/>
                    <a:lstStyle/>
                    <a:p>
                      <a:pPr algn="ctr"/>
                      <a:r>
                        <a:rPr lang="en-US" sz="1600" kern="0">
                          <a:effectLst/>
                        </a:rPr>
                        <a:t>8</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dirty="0">
                          <a:effectLst/>
                          <a:latin typeface="+mj-ea"/>
                          <a:ea typeface="+mj-ea"/>
                        </a:rPr>
                        <a:t>導入</a:t>
                      </a:r>
                      <a:r>
                        <a:rPr lang="zh-TW" altLang="en-US" sz="1600" kern="0" dirty="0">
                          <a:effectLst/>
                          <a:latin typeface="+mj-ea"/>
                          <a:ea typeface="+mj-ea"/>
                        </a:rPr>
                        <a:t>深科技</a:t>
                      </a:r>
                      <a:r>
                        <a:rPr lang="zh-TW" sz="1600" kern="0" dirty="0">
                          <a:effectLst/>
                          <a:latin typeface="+mj-ea"/>
                          <a:ea typeface="+mj-ea"/>
                        </a:rPr>
                        <a:t>產業場域數量</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dirty="0">
                          <a:effectLst/>
                          <a:latin typeface="微軟正黑體" panose="020B0604030504040204" pitchFamily="34" charset="-120"/>
                          <a:ea typeface="微軟正黑體" panose="020B0604030504040204" pitchFamily="34" charset="-120"/>
                        </a:rPr>
                        <a:t>請填寫預計導入之</a:t>
                      </a:r>
                      <a:r>
                        <a:rPr lang="zh-TW" altLang="en-US" sz="1600" kern="0" dirty="0">
                          <a:effectLst/>
                          <a:latin typeface="微軟正黑體" panose="020B0604030504040204" pitchFamily="34" charset="-120"/>
                          <a:ea typeface="微軟正黑體" panose="020B0604030504040204" pitchFamily="34" charset="-120"/>
                        </a:rPr>
                        <a:t>深科技</a:t>
                      </a:r>
                      <a:r>
                        <a:rPr lang="zh-TW" sz="1600" kern="0" dirty="0">
                          <a:effectLst/>
                          <a:latin typeface="微軟正黑體" panose="020B0604030504040204" pitchFamily="34" charset="-120"/>
                          <a:ea typeface="微軟正黑體" panose="020B0604030504040204" pitchFamily="34" charset="-120"/>
                        </a:rPr>
                        <a:t>產業場域數量。</a:t>
                      </a:r>
                      <a:endParaRPr lang="zh-TW" sz="1600" kern="100" dirty="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3069240"/>
                  </a:ext>
                </a:extLst>
              </a:tr>
              <a:tr h="362585">
                <a:tc>
                  <a:txBody>
                    <a:bodyPr/>
                    <a:lstStyle/>
                    <a:p>
                      <a:pPr algn="ctr"/>
                      <a:r>
                        <a:rPr lang="en-US" sz="1600" kern="0">
                          <a:effectLst/>
                        </a:rPr>
                        <a:t>9</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err="1">
                          <a:effectLst/>
                          <a:latin typeface="+mj-ea"/>
                          <a:ea typeface="+mj-ea"/>
                        </a:rPr>
                        <a:t>發明專利</a:t>
                      </a:r>
                      <a:r>
                        <a:rPr lang="zh-TW" sz="1600" kern="0" dirty="0">
                          <a:effectLst/>
                          <a:latin typeface="+mj-ea"/>
                          <a:ea typeface="+mj-ea"/>
                        </a:rPr>
                        <a:t>（件）</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TW" sz="1600" kern="100" dirty="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5364240"/>
                  </a:ext>
                </a:extLst>
              </a:tr>
              <a:tr h="362585">
                <a:tc>
                  <a:txBody>
                    <a:bodyPr/>
                    <a:lstStyle/>
                    <a:p>
                      <a:pPr algn="ctr"/>
                      <a:r>
                        <a:rPr lang="en-US" sz="1600" kern="0">
                          <a:effectLst/>
                        </a:rPr>
                        <a:t>10</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TW" sz="1600" kern="0" dirty="0">
                          <a:effectLst/>
                          <a:latin typeface="+mj-ea"/>
                          <a:ea typeface="+mj-ea"/>
                        </a:rPr>
                        <a:t>新型、設計專利（件）</a:t>
                      </a:r>
                      <a:endParaRPr lang="zh-TW" sz="1600" kern="100" dirty="0">
                        <a:effectLst/>
                        <a:latin typeface="+mj-ea"/>
                        <a:ea typeface="+mj-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a:effectLst/>
                        </a:rPr>
                        <a:t> </a:t>
                      </a:r>
                      <a:endParaRPr lang="zh-TW" sz="1600" kern="10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600" kern="0" dirty="0">
                          <a:effectLst/>
                        </a:rPr>
                        <a:t> </a:t>
                      </a:r>
                      <a:endParaRPr lang="zh-TW" sz="1600" kern="100" dirty="0">
                        <a:effectLst/>
                        <a:latin typeface="Times New Roman" panose="02020603050405020304" pitchFamily="18" charset="0"/>
                        <a:ea typeface="標楷體" panose="03000509000000000000" pitchFamily="65"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TW" sz="1600" kern="100" dirty="0">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8600501"/>
                  </a:ext>
                </a:extLst>
              </a:tr>
            </a:tbl>
          </a:graphicData>
        </a:graphic>
      </p:graphicFrame>
      <p:sp>
        <p:nvSpPr>
          <p:cNvPr id="8" name="Google Shape;61;p3">
            <a:extLst>
              <a:ext uri="{FF2B5EF4-FFF2-40B4-BE49-F238E27FC236}">
                <a16:creationId xmlns:a16="http://schemas.microsoft.com/office/drawing/2014/main" id="{1914FC70-65C9-0172-D201-7CF2DB1CED6B}"/>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3704790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12</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七、查核點與預期效益</a:t>
            </a:r>
          </a:p>
        </p:txBody>
      </p:sp>
      <p:sp>
        <p:nvSpPr>
          <p:cNvPr id="5" name="內容版面配置區 6">
            <a:extLst>
              <a:ext uri="{FF2B5EF4-FFF2-40B4-BE49-F238E27FC236}">
                <a16:creationId xmlns:a16="http://schemas.microsoft.com/office/drawing/2014/main" id="{050C72AD-EEFB-D02D-D1E7-22C5A1BD145F}"/>
              </a:ext>
            </a:extLst>
          </p:cNvPr>
          <p:cNvSpPr>
            <a:spLocks noGrp="1"/>
          </p:cNvSpPr>
          <p:nvPr>
            <p:ph sz="quarter" idx="11"/>
          </p:nvPr>
        </p:nvSpPr>
        <p:spPr>
          <a:xfrm>
            <a:off x="838200" y="967133"/>
            <a:ext cx="10515600" cy="5347942"/>
          </a:xfrm>
        </p:spPr>
        <p:txBody>
          <a:bodyPr>
            <a:normAutofit/>
          </a:bodyPr>
          <a:lstStyle/>
          <a:p>
            <a:pPr marL="0" indent="0">
              <a:buNone/>
            </a:pPr>
            <a:r>
              <a:rPr lang="en-US" altLang="zh-TW" sz="2400" dirty="0"/>
              <a:t>(</a:t>
            </a:r>
            <a:r>
              <a:rPr lang="zh-TW" altLang="en-US" sz="2400" dirty="0"/>
              <a:t>三</a:t>
            </a:r>
            <a:r>
              <a:rPr lang="en-US" altLang="zh-TW" sz="2400" dirty="0"/>
              <a:t>)</a:t>
            </a:r>
            <a:r>
              <a:rPr lang="zh-TW" altLang="en-US" sz="2400" dirty="0"/>
              <a:t> 質化效益</a:t>
            </a:r>
            <a:endParaRPr lang="en-US" altLang="zh-TW" sz="2400" dirty="0"/>
          </a:p>
          <a:p>
            <a:pPr marL="706438" marR="0" lvl="0" indent="-342900" algn="just" defTabSz="91440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kumimoji="0" lang="zh-TW" altLang="en-US" sz="1800" b="0" i="0" u="none" strike="noStrike" kern="1200" cap="none" spc="0" normalizeH="0" baseline="0" noProof="0" dirty="0">
                <a:ln>
                  <a:noFill/>
                </a:ln>
                <a:solidFill>
                  <a:srgbClr val="3F3F3F"/>
                </a:solidFill>
                <a:effectLst/>
                <a:uLnTx/>
                <a:uFillTx/>
                <a:latin typeface="Times New Roman"/>
                <a:ea typeface="微軟正黑體"/>
                <a:cs typeface="+mn-cs"/>
              </a:rPr>
              <a:t>對公司之影響：</a:t>
            </a:r>
            <a:endParaRPr kumimoji="0" lang="en-US" altLang="zh-TW" sz="1800" b="0" i="0" u="none" strike="noStrike" kern="1200" cap="none" spc="0" normalizeH="0" baseline="0" noProof="0" dirty="0">
              <a:ln>
                <a:noFill/>
              </a:ln>
              <a:solidFill>
                <a:srgbClr val="3F3F3F"/>
              </a:solidFill>
              <a:effectLst/>
              <a:uLnTx/>
              <a:uFillTx/>
              <a:latin typeface="Times New Roman"/>
              <a:ea typeface="微軟正黑體"/>
              <a:cs typeface="+mn-cs"/>
            </a:endParaRPr>
          </a:p>
          <a:p>
            <a:pPr marL="706438" marR="0" lvl="0" indent="-342900" algn="just" defTabSz="91440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kumimoji="0" lang="zh-TW" altLang="en-US" sz="1800" b="0" i="0" u="none" strike="noStrike" kern="1200" cap="none" spc="0" normalizeH="0" baseline="0" noProof="0" dirty="0">
                <a:ln>
                  <a:noFill/>
                </a:ln>
                <a:solidFill>
                  <a:srgbClr val="3F3F3F"/>
                </a:solidFill>
                <a:effectLst/>
                <a:uLnTx/>
                <a:uFillTx/>
                <a:latin typeface="Times New Roman"/>
                <a:ea typeface="微軟正黑體"/>
                <a:cs typeface="+mn-cs"/>
              </a:rPr>
              <a:t>對深科技產業發展之影響及關連性：</a:t>
            </a:r>
            <a:endParaRPr kumimoji="0" lang="en-US" altLang="zh-TW" sz="1800" b="0" i="0" u="none" strike="noStrike" kern="1200" cap="none" spc="0" normalizeH="0" baseline="0" noProof="0" dirty="0">
              <a:ln>
                <a:noFill/>
              </a:ln>
              <a:solidFill>
                <a:srgbClr val="3F3F3F"/>
              </a:solidFill>
              <a:effectLst/>
              <a:uLnTx/>
              <a:uFillTx/>
              <a:latin typeface="Times New Roman"/>
              <a:ea typeface="微軟正黑體"/>
              <a:cs typeface="+mn-cs"/>
            </a:endParaRPr>
          </a:p>
          <a:p>
            <a:pPr marL="706438" marR="0" lvl="0" indent="-342900" algn="just" defTabSz="91440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kumimoji="0" lang="zh-TW" altLang="en-US" sz="1800" b="0" i="0" u="none" strike="noStrike" kern="1200" cap="none" spc="0" normalizeH="0" baseline="0" noProof="0" dirty="0">
                <a:ln>
                  <a:noFill/>
                </a:ln>
                <a:solidFill>
                  <a:srgbClr val="3F3F3F"/>
                </a:solidFill>
                <a:effectLst/>
                <a:uLnTx/>
                <a:uFillTx/>
                <a:latin typeface="Times New Roman"/>
                <a:ea typeface="微軟正黑體"/>
                <a:cs typeface="+mn-cs"/>
              </a:rPr>
              <a:t>促成社會國家之影響：</a:t>
            </a:r>
            <a:endParaRPr kumimoji="0" lang="en-US" altLang="zh-TW" sz="1800" b="0" i="0" u="none" strike="noStrike" kern="1200" cap="none" spc="0" normalizeH="0" baseline="0" noProof="0" dirty="0">
              <a:ln>
                <a:noFill/>
              </a:ln>
              <a:solidFill>
                <a:srgbClr val="3F3F3F"/>
              </a:solidFill>
              <a:effectLst/>
              <a:uLnTx/>
              <a:uFillTx/>
              <a:latin typeface="Times New Roman"/>
              <a:ea typeface="微軟正黑體"/>
              <a:cs typeface="+mn-cs"/>
            </a:endParaRPr>
          </a:p>
          <a:p>
            <a:pPr marL="706438" marR="0" lvl="0" indent="-342900" algn="just" defTabSz="91440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solidFill>
                  <a:srgbClr val="3F3F3F"/>
                </a:solidFill>
                <a:latin typeface="Times New Roman"/>
                <a:ea typeface="微軟正黑體"/>
              </a:rPr>
              <a:t>募資規劃</a:t>
            </a:r>
            <a:r>
              <a:rPr kumimoji="0" lang="zh-TW" altLang="en-US" sz="1800" b="0" i="0" u="none" strike="noStrike" kern="1200" cap="none" spc="0" normalizeH="0" baseline="0" noProof="0" dirty="0">
                <a:ln>
                  <a:noFill/>
                </a:ln>
                <a:solidFill>
                  <a:srgbClr val="3F3F3F"/>
                </a:solidFill>
                <a:effectLst/>
                <a:uLnTx/>
                <a:uFillTx/>
                <a:latin typeface="Times New Roman"/>
                <a:ea typeface="微軟正黑體"/>
                <a:cs typeface="+mn-cs"/>
              </a:rPr>
              <a:t>：</a:t>
            </a:r>
          </a:p>
          <a:p>
            <a:pPr marL="0" indent="0">
              <a:buNone/>
            </a:pPr>
            <a:endParaRPr lang="zh-TW" altLang="en-US" sz="1800" dirty="0"/>
          </a:p>
        </p:txBody>
      </p:sp>
      <p:sp>
        <p:nvSpPr>
          <p:cNvPr id="3" name="Google Shape;61;p3">
            <a:extLst>
              <a:ext uri="{FF2B5EF4-FFF2-40B4-BE49-F238E27FC236}">
                <a16:creationId xmlns:a16="http://schemas.microsoft.com/office/drawing/2014/main" id="{F3415DF4-575E-E974-C4E2-81E9E3AE634E}"/>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2774269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0"/>
          </p:nvPr>
        </p:nvSpPr>
        <p:spPr/>
        <p:txBody>
          <a:bodyPr/>
          <a:lstStyle/>
          <a:p>
            <a:pPr>
              <a:defRPr/>
            </a:pPr>
            <a:fld id="{E7DC7F1E-A514-42E6-9260-410757DE528D}" type="slidenum">
              <a:rPr lang="zh-TW" altLang="en-US" smtClean="0">
                <a:solidFill>
                  <a:prstClr val="black"/>
                </a:solidFill>
              </a:rPr>
              <a:pPr>
                <a:defRPr/>
              </a:pPr>
              <a:t>13</a:t>
            </a:fld>
            <a:endParaRPr lang="zh-TW" altLang="en-US">
              <a:solidFill>
                <a:prstClr val="black"/>
              </a:solidFill>
            </a:endParaRPr>
          </a:p>
        </p:txBody>
      </p:sp>
      <p:graphicFrame>
        <p:nvGraphicFramePr>
          <p:cNvPr id="10" name="表格 9"/>
          <p:cNvGraphicFramePr>
            <a:graphicFrameLocks noGrp="1"/>
          </p:cNvGraphicFramePr>
          <p:nvPr>
            <p:extLst>
              <p:ext uri="{D42A27DB-BD31-4B8C-83A1-F6EECF244321}">
                <p14:modId xmlns:p14="http://schemas.microsoft.com/office/powerpoint/2010/main" val="549643732"/>
              </p:ext>
            </p:extLst>
          </p:nvPr>
        </p:nvGraphicFramePr>
        <p:xfrm>
          <a:off x="267089" y="843442"/>
          <a:ext cx="11657821" cy="5364648"/>
        </p:xfrm>
        <a:graphic>
          <a:graphicData uri="http://schemas.openxmlformats.org/drawingml/2006/table">
            <a:tbl>
              <a:tblPr firstRow="1" bandRow="1">
                <a:tableStyleId>{7E9639D4-E3E2-4D34-9284-5A2195B3D0D7}</a:tableStyleId>
              </a:tblPr>
              <a:tblGrid>
                <a:gridCol w="1131558">
                  <a:extLst>
                    <a:ext uri="{9D8B030D-6E8A-4147-A177-3AD203B41FA5}">
                      <a16:colId xmlns:a16="http://schemas.microsoft.com/office/drawing/2014/main" val="1099531581"/>
                    </a:ext>
                  </a:extLst>
                </a:gridCol>
                <a:gridCol w="4603674">
                  <a:extLst>
                    <a:ext uri="{9D8B030D-6E8A-4147-A177-3AD203B41FA5}">
                      <a16:colId xmlns:a16="http://schemas.microsoft.com/office/drawing/2014/main" val="3024417199"/>
                    </a:ext>
                  </a:extLst>
                </a:gridCol>
                <a:gridCol w="1740811">
                  <a:extLst>
                    <a:ext uri="{9D8B030D-6E8A-4147-A177-3AD203B41FA5}">
                      <a16:colId xmlns:a16="http://schemas.microsoft.com/office/drawing/2014/main" val="899840032"/>
                    </a:ext>
                  </a:extLst>
                </a:gridCol>
                <a:gridCol w="1740811">
                  <a:extLst>
                    <a:ext uri="{9D8B030D-6E8A-4147-A177-3AD203B41FA5}">
                      <a16:colId xmlns:a16="http://schemas.microsoft.com/office/drawing/2014/main" val="3956899486"/>
                    </a:ext>
                  </a:extLst>
                </a:gridCol>
                <a:gridCol w="1602073">
                  <a:extLst>
                    <a:ext uri="{9D8B030D-6E8A-4147-A177-3AD203B41FA5}">
                      <a16:colId xmlns:a16="http://schemas.microsoft.com/office/drawing/2014/main" val="1817396814"/>
                    </a:ext>
                  </a:extLst>
                </a:gridCol>
                <a:gridCol w="838894">
                  <a:extLst>
                    <a:ext uri="{9D8B030D-6E8A-4147-A177-3AD203B41FA5}">
                      <a16:colId xmlns:a16="http://schemas.microsoft.com/office/drawing/2014/main" val="4023297389"/>
                    </a:ext>
                  </a:extLst>
                </a:gridCol>
              </a:tblGrid>
              <a:tr h="225577">
                <a:tc gridSpan="2">
                  <a:txBody>
                    <a:bodyPr/>
                    <a:lstStyle/>
                    <a:p>
                      <a:pPr algn="ctr">
                        <a:lnSpc>
                          <a:spcPts val="1600"/>
                        </a:lnSpc>
                        <a:spcBef>
                          <a:spcPts val="0"/>
                        </a:spcBef>
                        <a:spcAft>
                          <a:spcPts val="0"/>
                        </a:spcAft>
                      </a:pPr>
                      <a:r>
                        <a:rPr lang="zh-TW" altLang="en-US" sz="1400" dirty="0"/>
                        <a:t>會計科目</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a:txBody>
                    <a:bodyPr/>
                    <a:lstStyle/>
                    <a:p>
                      <a:pPr algn="ctr">
                        <a:lnSpc>
                          <a:spcPts val="1600"/>
                        </a:lnSpc>
                        <a:spcBef>
                          <a:spcPts val="0"/>
                        </a:spcBef>
                        <a:spcAft>
                          <a:spcPts val="0"/>
                        </a:spcAft>
                      </a:pPr>
                      <a:r>
                        <a:rPr lang="zh-TW" altLang="en-US" sz="1400" b="1" kern="1200" dirty="0">
                          <a:solidFill>
                            <a:schemeClr val="bg1"/>
                          </a:solidFill>
                        </a:rPr>
                        <a:t>獎勵金</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lang="zh-TW" altLang="en-US" sz="1400" b="1" kern="1200" dirty="0">
                          <a:solidFill>
                            <a:schemeClr val="bg1"/>
                          </a:solidFill>
                        </a:rPr>
                        <a:t>自籌款</a:t>
                      </a:r>
                      <a:endParaRPr lang="zh-TW" altLang="en-US" sz="1400" b="1" kern="1200" dirty="0">
                        <a:solidFill>
                          <a:schemeClr val="bg1"/>
                        </a:solidFill>
                        <a:latin typeface="微軟正黑體" panose="020B0604030504040204" pitchFamily="34" charset="-120"/>
                        <a:ea typeface="微軟正黑體" panose="020B0604030504040204" pitchFamily="34" charset="-120"/>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600"/>
                        </a:lnSpc>
                        <a:spcBef>
                          <a:spcPts val="0"/>
                        </a:spcBef>
                        <a:spcAft>
                          <a:spcPts val="0"/>
                        </a:spcAft>
                      </a:pPr>
                      <a:r>
                        <a:rPr lang="zh-TW" altLang="en-US" sz="1400" b="1" kern="1200" dirty="0">
                          <a:solidFill>
                            <a:schemeClr val="bg1"/>
                          </a:solidFill>
                        </a:rPr>
                        <a:t>合計</a:t>
                      </a:r>
                      <a:endParaRPr lang="zh-TW" altLang="en-US" sz="1400" b="1" kern="1200" dirty="0">
                        <a:solidFill>
                          <a:schemeClr val="bg1"/>
                        </a:solidFill>
                        <a:latin typeface="微軟正黑體" panose="020B0604030504040204" pitchFamily="34" charset="-120"/>
                        <a:ea typeface="微軟正黑體" panose="020B0604030504040204" pitchFamily="34" charset="-120"/>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600"/>
                        </a:lnSpc>
                        <a:spcBef>
                          <a:spcPts val="0"/>
                        </a:spcBef>
                        <a:spcAft>
                          <a:spcPts val="0"/>
                        </a:spcAft>
                      </a:pPr>
                      <a:r>
                        <a:rPr lang="zh-TW" altLang="en-US" sz="1400" b="1" kern="1200" dirty="0">
                          <a:solidFill>
                            <a:schemeClr val="bg1"/>
                          </a:solidFill>
                          <a:latin typeface="微軟正黑體" panose="020B0604030504040204" pitchFamily="34" charset="-120"/>
                          <a:ea typeface="微軟正黑體" panose="020B0604030504040204" pitchFamily="34" charset="-120"/>
                          <a:cs typeface="+mn-cs"/>
                        </a:rPr>
                        <a:t>比例</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32176094"/>
                  </a:ext>
                </a:extLst>
              </a:tr>
              <a:tr h="225586">
                <a:tc rowSpan="4">
                  <a:txBody>
                    <a:bodyPr/>
                    <a:lstStyle/>
                    <a:p>
                      <a:pPr marL="342900" marR="0" lvl="0" indent="-342900" algn="just" defTabSz="914400" rtl="0" eaLnBrk="1" fontAlgn="auto" latinLnBrk="0" hangingPunct="1">
                        <a:lnSpc>
                          <a:spcPts val="1600"/>
                        </a:lnSpc>
                        <a:spcBef>
                          <a:spcPts val="0"/>
                        </a:spcBef>
                        <a:spcAft>
                          <a:spcPts val="0"/>
                        </a:spcAft>
                        <a:buClrTx/>
                        <a:buSzTx/>
                        <a:buFont typeface="+mj-lt"/>
                        <a:buAutoNum type="arabicPeriod"/>
                        <a:tabLst/>
                        <a:defRPr/>
                      </a:pPr>
                      <a:r>
                        <a:rPr kumimoji="1" lang="zh-TW" altLang="en-US" sz="1400" b="0" kern="1200" dirty="0">
                          <a:solidFill>
                            <a:schemeClr val="tx1">
                              <a:lumMod val="85000"/>
                              <a:lumOff val="15000"/>
                            </a:schemeClr>
                          </a:solidFill>
                          <a:effectLst/>
                        </a:rPr>
                        <a:t>人事</a:t>
                      </a:r>
                      <a:r>
                        <a:rPr kumimoji="1" lang="zh-TW" altLang="zh-TW" sz="1400" b="0" kern="1200" dirty="0">
                          <a:solidFill>
                            <a:schemeClr val="tx1">
                              <a:lumMod val="85000"/>
                              <a:lumOff val="15000"/>
                            </a:schemeClr>
                          </a:solidFill>
                          <a:effectLst/>
                        </a:rPr>
                        <a:t>費</a:t>
                      </a: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ts val="1600"/>
                        </a:lnSpc>
                        <a:spcBef>
                          <a:spcPts val="0"/>
                        </a:spcBef>
                        <a:spcAft>
                          <a:spcPts val="0"/>
                        </a:spcAft>
                        <a:buFont typeface="+mj-lt"/>
                        <a:buNone/>
                      </a:pPr>
                      <a:r>
                        <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(1)</a:t>
                      </a:r>
                      <a:r>
                        <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計畫人員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r">
                        <a:lnSpc>
                          <a:spcPts val="1600"/>
                        </a:lnSpc>
                        <a:spcBef>
                          <a:spcPts val="0"/>
                        </a:spcBef>
                        <a:spcAft>
                          <a:spcPts val="0"/>
                        </a:spcAft>
                        <a:buFont typeface="+mj-lt"/>
                        <a:buNone/>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80514418"/>
                  </a:ext>
                </a:extLst>
              </a:tr>
              <a:tr h="233355">
                <a:tc vMerge="1">
                  <a:txBody>
                    <a:bodyPr/>
                    <a:lstStyle/>
                    <a:p>
                      <a:pPr marL="342900" marR="0" lvl="0" indent="-342900" algn="just" defTabSz="914400" rtl="0" eaLnBrk="1" fontAlgn="auto" latinLnBrk="0" hangingPunct="1">
                        <a:lnSpc>
                          <a:spcPts val="1600"/>
                        </a:lnSpc>
                        <a:spcBef>
                          <a:spcPts val="0"/>
                        </a:spcBef>
                        <a:spcAft>
                          <a:spcPts val="0"/>
                        </a:spcAft>
                        <a:buClrTx/>
                        <a:buSzTx/>
                        <a:buFont typeface="+mj-lt"/>
                        <a:buAutoNum type="arabicPeriod"/>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(2)</a:t>
                      </a:r>
                      <a:r>
                        <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外籍專業人員</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r">
                        <a:lnSpc>
                          <a:spcPts val="1600"/>
                        </a:lnSpc>
                        <a:spcBef>
                          <a:spcPts val="0"/>
                        </a:spcBef>
                        <a:spcAft>
                          <a:spcPts val="0"/>
                        </a:spcAft>
                        <a:buFont typeface="+mj-lt"/>
                        <a:buNone/>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81761771"/>
                  </a:ext>
                </a:extLst>
              </a:tr>
              <a:tr h="233355">
                <a:tc vMerge="1">
                  <a:txBody>
                    <a:bodyPr/>
                    <a:lstStyle/>
                    <a:p>
                      <a:pPr marL="342900" marR="0" lvl="0" indent="-342900" algn="just" defTabSz="914400" rtl="0" eaLnBrk="1" fontAlgn="auto" latinLnBrk="0" hangingPunct="1">
                        <a:lnSpc>
                          <a:spcPts val="1600"/>
                        </a:lnSpc>
                        <a:spcBef>
                          <a:spcPts val="0"/>
                        </a:spcBef>
                        <a:spcAft>
                          <a:spcPts val="0"/>
                        </a:spcAft>
                        <a:buClrTx/>
                        <a:buSzTx/>
                        <a:buFont typeface="+mj-lt"/>
                        <a:buAutoNum type="arabicPeriod"/>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(3)</a:t>
                      </a:r>
                      <a:r>
                        <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顧問</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r">
                        <a:lnSpc>
                          <a:spcPts val="1600"/>
                        </a:lnSpc>
                        <a:spcBef>
                          <a:spcPts val="0"/>
                        </a:spcBef>
                        <a:spcAft>
                          <a:spcPts val="0"/>
                        </a:spcAft>
                        <a:buFont typeface="+mj-lt"/>
                        <a:buNone/>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2971843"/>
                  </a:ext>
                </a:extLst>
              </a:tr>
              <a:tr h="233355">
                <a:tc vMerge="1">
                  <a:txBody>
                    <a:bodyPr/>
                    <a:lstStyle/>
                    <a:p>
                      <a:pPr marL="342900" marR="0" lvl="0" indent="-342900" algn="just" defTabSz="914400" rtl="0" eaLnBrk="1" fontAlgn="auto" latinLnBrk="0" hangingPunct="1">
                        <a:lnSpc>
                          <a:spcPts val="1600"/>
                        </a:lnSpc>
                        <a:spcBef>
                          <a:spcPts val="0"/>
                        </a:spcBef>
                        <a:spcAft>
                          <a:spcPts val="0"/>
                        </a:spcAft>
                        <a:buClrTx/>
                        <a:buSzTx/>
                        <a:buFont typeface="+mj-lt"/>
                        <a:buAutoNum type="arabicPeriod"/>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zh-TW" altLang="en-US" sz="1400" b="1"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小計</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r">
                        <a:lnSpc>
                          <a:spcPts val="1600"/>
                        </a:lnSpc>
                        <a:spcBef>
                          <a:spcPts val="0"/>
                        </a:spcBef>
                        <a:spcAft>
                          <a:spcPts val="0"/>
                        </a:spcAft>
                        <a:buFont typeface="+mj-lt"/>
                        <a:buNone/>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8452969"/>
                  </a:ext>
                </a:extLst>
              </a:tr>
              <a:tr h="233355">
                <a:tc gridSpan="2">
                  <a:txBody>
                    <a:bodyPr/>
                    <a:lstStyle/>
                    <a:p>
                      <a:pPr marL="342900" indent="-342900" algn="just">
                        <a:lnSpc>
                          <a:spcPts val="1600"/>
                        </a:lnSpc>
                        <a:spcBef>
                          <a:spcPts val="0"/>
                        </a:spcBef>
                        <a:spcAft>
                          <a:spcPts val="0"/>
                        </a:spcAft>
                        <a:buFont typeface="+mj-lt"/>
                        <a:buAutoNum type="arabicPeriod" startAt="2"/>
                      </a:pPr>
                      <a:r>
                        <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差旅費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66643150"/>
                  </a:ext>
                </a:extLst>
              </a:tr>
              <a:tr h="225586">
                <a:tc gridSpan="2">
                  <a:txBody>
                    <a:bodyPr/>
                    <a:lstStyle/>
                    <a:p>
                      <a:pPr marL="342900" marR="0" indent="-342900" algn="just" defTabSz="914400" rtl="0" eaLnBrk="1" fontAlgn="auto" latinLnBrk="0" hangingPunct="1">
                        <a:lnSpc>
                          <a:spcPts val="1600"/>
                        </a:lnSpc>
                        <a:spcBef>
                          <a:spcPts val="0"/>
                        </a:spcBef>
                        <a:spcAft>
                          <a:spcPts val="0"/>
                        </a:spcAft>
                        <a:buClrTx/>
                        <a:buSzTx/>
                        <a:buFont typeface="+mj-lt"/>
                        <a:buAutoNum type="arabicPeriod" startAt="3"/>
                        <a:tabLst/>
                        <a:defRPr/>
                      </a:pPr>
                      <a:r>
                        <a:rPr kumimoji="1" lang="zh-TW" altLang="zh-TW" sz="1400" b="0" kern="1200" dirty="0">
                          <a:solidFill>
                            <a:schemeClr val="tx1">
                              <a:lumMod val="85000"/>
                              <a:lumOff val="15000"/>
                            </a:schemeClr>
                          </a:solidFill>
                          <a:effectLst/>
                        </a:rPr>
                        <a:t>消耗性器材及原材料費</a:t>
                      </a: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T w="12700" cap="flat" cmpd="sng" algn="ctr">
                      <a:solidFill>
                        <a:schemeClr val="tx1"/>
                      </a:solidFill>
                      <a:prstDash val="solid"/>
                      <a:round/>
                      <a:headEnd type="none" w="med" len="med"/>
                      <a:tailEnd type="none" w="med" len="med"/>
                    </a:lnT>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308246"/>
                  </a:ext>
                </a:extLst>
              </a:tr>
              <a:tr h="225586">
                <a:tc gridSpan="2">
                  <a:txBody>
                    <a:bodyPr/>
                    <a:lstStyle/>
                    <a:p>
                      <a:pPr marL="342900" marR="0" indent="-342900" algn="just" defTabSz="914400" rtl="0" eaLnBrk="1" fontAlgn="auto" latinLnBrk="0" hangingPunct="1">
                        <a:lnSpc>
                          <a:spcPts val="1600"/>
                        </a:lnSpc>
                        <a:spcBef>
                          <a:spcPts val="0"/>
                        </a:spcBef>
                        <a:spcAft>
                          <a:spcPts val="0"/>
                        </a:spcAft>
                        <a:buClrTx/>
                        <a:buSzTx/>
                        <a:buFont typeface="+mj-lt"/>
                        <a:buAutoNum type="arabicPeriod" startAt="4"/>
                        <a:tabLst/>
                        <a:defRPr/>
                      </a:pPr>
                      <a:r>
                        <a:rPr kumimoji="1" lang="zh-TW" altLang="zh-TW" sz="1400" b="0" kern="1200" dirty="0">
                          <a:solidFill>
                            <a:schemeClr val="tx1">
                              <a:lumMod val="85000"/>
                              <a:lumOff val="15000"/>
                            </a:schemeClr>
                          </a:solidFill>
                          <a:effectLst/>
                        </a:rPr>
                        <a:t>設備使用費</a:t>
                      </a: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5034713"/>
                  </a:ext>
                </a:extLst>
              </a:tr>
              <a:tr h="225586">
                <a:tc gridSpan="2">
                  <a:txBody>
                    <a:bodyPr/>
                    <a:lstStyle/>
                    <a:p>
                      <a:pPr marL="342900" marR="0" indent="-342900" algn="just" defTabSz="914400" rtl="0" eaLnBrk="1" fontAlgn="auto" latinLnBrk="0" hangingPunct="1">
                        <a:lnSpc>
                          <a:spcPts val="1600"/>
                        </a:lnSpc>
                        <a:spcBef>
                          <a:spcPts val="0"/>
                        </a:spcBef>
                        <a:spcAft>
                          <a:spcPts val="0"/>
                        </a:spcAft>
                        <a:buClrTx/>
                        <a:buSzTx/>
                        <a:buFont typeface="+mj-lt"/>
                        <a:buAutoNum type="arabicPeriod" startAt="5"/>
                        <a:tabLst/>
                        <a:defRPr/>
                      </a:pPr>
                      <a:r>
                        <a:rPr kumimoji="1" lang="zh-TW" altLang="zh-TW" sz="1400" b="0" kern="1200" dirty="0">
                          <a:solidFill>
                            <a:schemeClr val="tx1">
                              <a:lumMod val="85000"/>
                              <a:lumOff val="15000"/>
                            </a:schemeClr>
                          </a:solidFill>
                          <a:effectLst/>
                        </a:rPr>
                        <a:t>設備維護費</a:t>
                      </a: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2347604"/>
                  </a:ext>
                </a:extLst>
              </a:tr>
              <a:tr h="225586">
                <a:tc rowSpan="5">
                  <a:txBody>
                    <a:bodyPr/>
                    <a:lstStyle/>
                    <a:p>
                      <a:pPr marL="0" marR="0" lvl="0" indent="0" algn="just" defTabSz="914400" rtl="0" eaLnBrk="1" fontAlgn="auto" latinLnBrk="0" hangingPunct="1">
                        <a:lnSpc>
                          <a:spcPts val="1600"/>
                        </a:lnSpc>
                        <a:spcBef>
                          <a:spcPts val="0"/>
                        </a:spcBef>
                        <a:spcAft>
                          <a:spcPts val="0"/>
                        </a:spcAft>
                        <a:buClrTx/>
                        <a:buSzTx/>
                        <a:buFont typeface="Wingdings" pitchFamily="2" charset="2"/>
                        <a:buNone/>
                        <a:tabLst/>
                        <a:defRPr/>
                      </a:pPr>
                      <a:r>
                        <a:rPr kumimoji="1" lang="zh-TW" altLang="zh-TW" sz="1400" b="0" kern="1200" dirty="0">
                          <a:solidFill>
                            <a:schemeClr val="tx1">
                              <a:lumMod val="85000"/>
                              <a:lumOff val="15000"/>
                            </a:schemeClr>
                          </a:solidFill>
                          <a:effectLst/>
                        </a:rPr>
                        <a:t>設備維護費</a:t>
                      </a: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ts val="1600"/>
                        </a:lnSpc>
                        <a:spcBef>
                          <a:spcPts val="0"/>
                        </a:spcBef>
                        <a:spcAft>
                          <a:spcPts val="0"/>
                        </a:spcAft>
                        <a:buClrTx/>
                        <a:buSzTx/>
                        <a:buFont typeface="Wingdings" pitchFamily="2" charset="2"/>
                        <a:buNone/>
                        <a:tabLst/>
                        <a:defRPr/>
                      </a:pPr>
                      <a:r>
                        <a:rPr kumimoji="1" lang="en-US" altLang="zh-TW" sz="1400" b="0" kern="1200" dirty="0">
                          <a:solidFill>
                            <a:schemeClr val="tx1">
                              <a:lumMod val="85000"/>
                              <a:lumOff val="15000"/>
                            </a:schemeClr>
                          </a:solidFill>
                          <a:effectLst/>
                        </a:rPr>
                        <a:t>(1)</a:t>
                      </a:r>
                      <a:r>
                        <a:rPr kumimoji="1" lang="zh-TW" altLang="en-US" sz="1400" b="0" kern="1200" dirty="0">
                          <a:solidFill>
                            <a:schemeClr val="tx1">
                              <a:lumMod val="85000"/>
                              <a:lumOff val="15000"/>
                            </a:schemeClr>
                          </a:solidFill>
                          <a:effectLst/>
                        </a:rPr>
                        <a:t>技術或智慧財產權購買費</a:t>
                      </a: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6840739"/>
                  </a:ext>
                </a:extLst>
              </a:tr>
              <a:tr h="233364">
                <a:tc vMerge="1">
                  <a:txBody>
                    <a:bodyPr/>
                    <a:lstStyle/>
                    <a:p>
                      <a:pPr marL="0" marR="0" lvl="0" indent="0" algn="just" defTabSz="914400" rtl="0" eaLnBrk="1" fontAlgn="auto" latinLnBrk="0" hangingPunct="1">
                        <a:lnSpc>
                          <a:spcPts val="1600"/>
                        </a:lnSpc>
                        <a:spcBef>
                          <a:spcPts val="0"/>
                        </a:spcBef>
                        <a:spcAft>
                          <a:spcPts val="0"/>
                        </a:spcAft>
                        <a:buClrTx/>
                        <a:buSzTx/>
                        <a:buFont typeface="Wingdings" pitchFamily="2" charset="2"/>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zh-TW" sz="1400" b="0" kern="1200">
                          <a:solidFill>
                            <a:schemeClr val="tx1">
                              <a:lumMod val="85000"/>
                              <a:lumOff val="15000"/>
                            </a:schemeClr>
                          </a:solidFill>
                          <a:effectLst/>
                        </a:rPr>
                        <a:t>(2)</a:t>
                      </a:r>
                      <a:r>
                        <a:rPr kumimoji="1" lang="zh-TW" altLang="en-US" sz="1400" b="0" kern="1200">
                          <a:solidFill>
                            <a:schemeClr val="tx1">
                              <a:lumMod val="85000"/>
                              <a:lumOff val="15000"/>
                            </a:schemeClr>
                          </a:solidFill>
                          <a:effectLst/>
                        </a:rPr>
                        <a:t>委託研究費</a:t>
                      </a:r>
                      <a:endParaRPr lang="zh-TW" altLang="en-US"/>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9901818"/>
                  </a:ext>
                </a:extLst>
              </a:tr>
              <a:tr h="233364">
                <a:tc vMerge="1">
                  <a:txBody>
                    <a:bodyPr/>
                    <a:lstStyle/>
                    <a:p>
                      <a:pPr marL="0" marR="0" lvl="0" indent="0" algn="just" defTabSz="914400" rtl="0" eaLnBrk="1" fontAlgn="auto" latinLnBrk="0" hangingPunct="1">
                        <a:lnSpc>
                          <a:spcPts val="1600"/>
                        </a:lnSpc>
                        <a:spcBef>
                          <a:spcPts val="0"/>
                        </a:spcBef>
                        <a:spcAft>
                          <a:spcPts val="0"/>
                        </a:spcAft>
                        <a:buClrTx/>
                        <a:buSzTx/>
                        <a:buFont typeface="Wingdings" pitchFamily="2" charset="2"/>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zh-TW" sz="1400" b="0" kern="1200">
                          <a:solidFill>
                            <a:schemeClr val="tx1">
                              <a:lumMod val="85000"/>
                              <a:lumOff val="15000"/>
                            </a:schemeClr>
                          </a:solidFill>
                          <a:effectLst/>
                        </a:rPr>
                        <a:t>(3)</a:t>
                      </a:r>
                      <a:r>
                        <a:rPr kumimoji="1" lang="zh-TW" altLang="en-US" sz="1400" b="0" kern="1200">
                          <a:solidFill>
                            <a:schemeClr val="tx1">
                              <a:lumMod val="85000"/>
                              <a:lumOff val="15000"/>
                            </a:schemeClr>
                          </a:solidFill>
                          <a:effectLst/>
                        </a:rPr>
                        <a:t>委託勞務費</a:t>
                      </a:r>
                      <a:endParaRPr lang="zh-TW" altLang="en-US"/>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8804699"/>
                  </a:ext>
                </a:extLst>
              </a:tr>
              <a:tr h="233364">
                <a:tc vMerge="1">
                  <a:txBody>
                    <a:bodyPr/>
                    <a:lstStyle/>
                    <a:p>
                      <a:pPr marL="0" marR="0" lvl="0" indent="0" algn="just" defTabSz="914400" rtl="0" eaLnBrk="1" fontAlgn="auto" latinLnBrk="0" hangingPunct="1">
                        <a:lnSpc>
                          <a:spcPts val="1600"/>
                        </a:lnSpc>
                        <a:spcBef>
                          <a:spcPts val="0"/>
                        </a:spcBef>
                        <a:spcAft>
                          <a:spcPts val="0"/>
                        </a:spcAft>
                        <a:buClrTx/>
                        <a:buSzTx/>
                        <a:buFont typeface="Wingdings" pitchFamily="2" charset="2"/>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zh-TW" sz="1400" b="0" kern="1200" dirty="0">
                          <a:solidFill>
                            <a:schemeClr val="tx1">
                              <a:lumMod val="85000"/>
                              <a:lumOff val="15000"/>
                            </a:schemeClr>
                          </a:solidFill>
                          <a:effectLst/>
                        </a:rPr>
                        <a:t>(4)</a:t>
                      </a:r>
                      <a:r>
                        <a:rPr kumimoji="1" lang="zh-TW" altLang="en-US" sz="1400" b="0" kern="1200" dirty="0">
                          <a:solidFill>
                            <a:schemeClr val="tx1">
                              <a:lumMod val="85000"/>
                              <a:lumOff val="15000"/>
                            </a:schemeClr>
                          </a:solidFill>
                          <a:effectLst/>
                        </a:rPr>
                        <a:t>委託設計費</a:t>
                      </a:r>
                      <a:endParaRPr lang="zh-TW" altLang="en-US" dirty="0"/>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17057669"/>
                  </a:ext>
                </a:extLst>
              </a:tr>
              <a:tr h="225586">
                <a:tc vMerge="1">
                  <a:txBody>
                    <a:bodyPr/>
                    <a:lstStyle/>
                    <a:p>
                      <a:pPr marL="0" marR="0" lvl="0" indent="0" algn="just" defTabSz="914400" rtl="0" eaLnBrk="1" fontAlgn="auto" latinLnBrk="0" hangingPunct="1">
                        <a:lnSpc>
                          <a:spcPts val="1600"/>
                        </a:lnSpc>
                        <a:spcBef>
                          <a:spcPts val="0"/>
                        </a:spcBef>
                        <a:spcAft>
                          <a:spcPts val="0"/>
                        </a:spcAft>
                        <a:buClrTx/>
                        <a:buSzTx/>
                        <a:buFont typeface="Wingdings" pitchFamily="2" charset="2"/>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66700" marR="0" lvl="0" indent="0" algn="r" defTabSz="914400" rtl="0" eaLnBrk="1" fontAlgn="auto" latinLnBrk="0" hangingPunct="1">
                        <a:lnSpc>
                          <a:spcPts val="1600"/>
                        </a:lnSpc>
                        <a:spcBef>
                          <a:spcPts val="0"/>
                        </a:spcBef>
                        <a:spcAft>
                          <a:spcPts val="0"/>
                        </a:spcAft>
                        <a:buClrTx/>
                        <a:buSzTx/>
                        <a:buFont typeface="Wingdings" pitchFamily="2" charset="2"/>
                        <a:buNone/>
                        <a:tabLst/>
                        <a:defRPr/>
                      </a:pPr>
                      <a:r>
                        <a:rPr kumimoji="1" lang="zh-TW" altLang="en-US" sz="1400" b="1" kern="120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rPr>
                        <a:t>小計</a:t>
                      </a:r>
                      <a:endParaRPr kumimoji="1" lang="zh-TW" altLang="en-US" sz="1400" b="1"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kumimoji="1" lang="en-US" altLang="zh-TW"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3899408"/>
                  </a:ext>
                </a:extLst>
              </a:tr>
              <a:tr h="225586">
                <a:tc gridSpan="2">
                  <a:txBody>
                    <a:bodyPr/>
                    <a:lstStyle/>
                    <a:p>
                      <a:pPr marL="342900" marR="0" indent="-342900" algn="just" defTabSz="914400" rtl="0" eaLnBrk="1" fontAlgn="auto" latinLnBrk="0" hangingPunct="1">
                        <a:lnSpc>
                          <a:spcPts val="1600"/>
                        </a:lnSpc>
                        <a:spcBef>
                          <a:spcPts val="0"/>
                        </a:spcBef>
                        <a:spcAft>
                          <a:spcPts val="0"/>
                        </a:spcAft>
                        <a:buClrTx/>
                        <a:buSzTx/>
                        <a:buFont typeface="+mj-lt"/>
                        <a:buAutoNum type="arabicPeriod" startAt="7"/>
                        <a:tabLst/>
                        <a:defRPr/>
                      </a:pPr>
                      <a:r>
                        <a:rPr kumimoji="1" lang="zh-TW" altLang="en-US" sz="1400" b="0" kern="1200" dirty="0">
                          <a:solidFill>
                            <a:schemeClr val="tx1">
                              <a:lumMod val="85000"/>
                              <a:lumOff val="15000"/>
                            </a:schemeClr>
                          </a:solidFill>
                          <a:effectLst/>
                          <a:latin typeface="+mn-lt"/>
                          <a:ea typeface="+mn-ea"/>
                          <a:cs typeface="+mn-cs"/>
                        </a:rPr>
                        <a:t>無形資產之引進費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kumimoji="1" lang="zh-TW" altLang="en-US" sz="1400" b="0" kern="1200" dirty="0">
                        <a:solidFill>
                          <a:schemeClr val="tx1">
                            <a:lumMod val="85000"/>
                            <a:lumOff val="15000"/>
                          </a:schemeClr>
                        </a:solidFill>
                        <a:effectLst/>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47675" marR="0" lvl="0" indent="-447675"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955559"/>
                  </a:ext>
                </a:extLst>
              </a:tr>
              <a:tr h="225586">
                <a:tc gridSpan="2">
                  <a:txBody>
                    <a:bodyPr/>
                    <a:lstStyle/>
                    <a:p>
                      <a:pPr marL="342900" marR="0" indent="-342900" algn="just" defTabSz="914400" rtl="0" eaLnBrk="1" fontAlgn="auto" latinLnBrk="0" hangingPunct="1">
                        <a:lnSpc>
                          <a:spcPts val="1600"/>
                        </a:lnSpc>
                        <a:spcBef>
                          <a:spcPts val="0"/>
                        </a:spcBef>
                        <a:spcAft>
                          <a:spcPts val="0"/>
                        </a:spcAft>
                        <a:buClrTx/>
                        <a:buSzTx/>
                        <a:buFont typeface="+mj-lt"/>
                        <a:buAutoNum type="arabicPeriod" startAt="8"/>
                        <a:tabLst/>
                        <a:defRPr/>
                      </a:pPr>
                      <a:r>
                        <a:rPr kumimoji="1" lang="zh-TW" altLang="zh-TW" sz="1400" b="0" kern="1200" dirty="0">
                          <a:solidFill>
                            <a:schemeClr val="tx1">
                              <a:lumMod val="85000"/>
                              <a:lumOff val="15000"/>
                            </a:schemeClr>
                          </a:solidFill>
                          <a:effectLst/>
                          <a:latin typeface="+mn-lt"/>
                          <a:ea typeface="+mn-ea"/>
                          <a:cs typeface="+mn-cs"/>
                        </a:rPr>
                        <a:t>行銷推廣業務費</a:t>
                      </a:r>
                      <a:endParaRPr kumimoji="1" lang="zh-TW" altLang="en-US" sz="1400" b="0" kern="1200" dirty="0">
                        <a:solidFill>
                          <a:schemeClr val="tx1">
                            <a:lumMod val="85000"/>
                            <a:lumOff val="15000"/>
                          </a:schemeClr>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kumimoji="1" lang="zh-TW" altLang="en-US" sz="1400" b="0" kern="1200" dirty="0">
                        <a:solidFill>
                          <a:schemeClr val="tx1">
                            <a:lumMod val="85000"/>
                            <a:lumOff val="15000"/>
                          </a:schemeClr>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1878329"/>
                  </a:ext>
                </a:extLst>
              </a:tr>
              <a:tr h="225586">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lang="zh-TW" altLang="en-US"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r>
                        <a:rPr lang="zh-TW" altLang="en-US" sz="1400" b="1" u="none" kern="1200" dirty="0">
                          <a:solidFill>
                            <a:schemeClr val="tx1">
                              <a:lumMod val="85000"/>
                              <a:lumOff val="15000"/>
                            </a:schemeClr>
                          </a:solidFill>
                        </a:rPr>
                        <a:t>合計</a:t>
                      </a:r>
                      <a:endParaRPr lang="zh-TW" altLang="en-US"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r>
                        <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1,500</a:t>
                      </a:r>
                      <a:endParaRPr lang="zh-TW" altLang="en-US"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100%</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9468021"/>
                  </a:ext>
                </a:extLst>
              </a:tr>
              <a:tr h="225586">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endParaRPr lang="zh-TW" altLang="en-US"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ts val="1600"/>
                        </a:lnSpc>
                        <a:spcBef>
                          <a:spcPts val="0"/>
                        </a:spcBef>
                        <a:spcAft>
                          <a:spcPts val="0"/>
                        </a:spcAft>
                        <a:buClrTx/>
                        <a:buSzTx/>
                        <a:buFont typeface="+mj-lt"/>
                        <a:buNone/>
                        <a:tabLst/>
                        <a:defRPr/>
                      </a:pPr>
                      <a:r>
                        <a:rPr lang="zh-TW" altLang="en-US"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百分比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600"/>
                        </a:lnSpc>
                        <a:spcBef>
                          <a:spcPts val="0"/>
                        </a:spcBef>
                        <a:spcAft>
                          <a:spcPts val="0"/>
                        </a:spcAft>
                        <a:buClrTx/>
                        <a:buSzTx/>
                        <a:buFont typeface="+mj-lt"/>
                        <a:buNone/>
                        <a:tabLst/>
                        <a:defRPr/>
                      </a:pPr>
                      <a:r>
                        <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600"/>
                        </a:lnSpc>
                        <a:spcBef>
                          <a:spcPts val="0"/>
                        </a:spcBef>
                        <a:spcAft>
                          <a:spcPts val="0"/>
                        </a:spcAft>
                        <a:buClrTx/>
                        <a:buSzTx/>
                        <a:buFont typeface="Wingdings" pitchFamily="2" charset="2"/>
                        <a:buNone/>
                        <a:tabLst/>
                        <a:defRPr/>
                      </a:pPr>
                      <a:r>
                        <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rPr>
                        <a:t>%</a:t>
                      </a: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ts val="1600"/>
                        </a:lnSpc>
                        <a:spcBef>
                          <a:spcPts val="0"/>
                        </a:spcBef>
                        <a:spcAft>
                          <a:spcPts val="0"/>
                        </a:spcAft>
                        <a:buClrTx/>
                        <a:buSzTx/>
                        <a:buFont typeface="Wingdings" pitchFamily="2" charset="2"/>
                        <a:buNone/>
                        <a:tabLst/>
                        <a:defRPr/>
                      </a:pPr>
                      <a:endParaRPr lang="en-US" altLang="zh-TW" sz="1400" b="1" u="none" kern="1200" dirty="0">
                        <a:solidFill>
                          <a:schemeClr val="tx1">
                            <a:lumMod val="85000"/>
                            <a:lumOff val="15000"/>
                          </a:schemeClr>
                        </a:solidFill>
                        <a:latin typeface="微軟正黑體" panose="020B0604030504040204" pitchFamily="34" charset="-120"/>
                        <a:ea typeface="微軟正黑體" panose="020B0604030504040204" pitchFamily="34" charset="-120"/>
                        <a:cs typeface="+mn-cs"/>
                      </a:endParaRPr>
                    </a:p>
                  </a:txBody>
                  <a:tcPr marL="99054" marR="99054" marT="45726" marB="457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solidFill>
                  </a:tcPr>
                </a:tc>
                <a:extLst>
                  <a:ext uri="{0D108BD9-81ED-4DB2-BD59-A6C34878D82A}">
                    <a16:rowId xmlns:a16="http://schemas.microsoft.com/office/drawing/2014/main" val="2618049374"/>
                  </a:ext>
                </a:extLst>
              </a:tr>
            </a:tbl>
          </a:graphicData>
        </a:graphic>
      </p:graphicFrame>
      <p:sp>
        <p:nvSpPr>
          <p:cNvPr id="5" name="標題 5">
            <a:extLst>
              <a:ext uri="{FF2B5EF4-FFF2-40B4-BE49-F238E27FC236}">
                <a16:creationId xmlns:a16="http://schemas.microsoft.com/office/drawing/2014/main" id="{A711BE87-A01E-A19B-4A1D-AE1B80D7B1F4}"/>
              </a:ext>
            </a:extLst>
          </p:cNvPr>
          <p:cNvSpPr txBox="1">
            <a:spLocks/>
          </p:cNvSpPr>
          <p:nvPr/>
        </p:nvSpPr>
        <p:spPr>
          <a:xfrm>
            <a:off x="838200" y="302982"/>
            <a:ext cx="10515600" cy="629174"/>
          </a:xfrm>
          <a:prstGeom prst="rect">
            <a:avLst/>
          </a:prstGeom>
        </p:spPr>
        <p:txBody>
          <a:bodyPr/>
          <a:lstStyle>
            <a:lvl1pPr algn="just"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zh-TW" altLang="en-US" dirty="0"/>
              <a:t>八、經費需求</a:t>
            </a:r>
          </a:p>
        </p:txBody>
      </p:sp>
      <p:sp>
        <p:nvSpPr>
          <p:cNvPr id="6" name="Google Shape;61;p3">
            <a:extLst>
              <a:ext uri="{FF2B5EF4-FFF2-40B4-BE49-F238E27FC236}">
                <a16:creationId xmlns:a16="http://schemas.microsoft.com/office/drawing/2014/main" id="{FB952211-12B2-2042-534F-2CF3C0E0492B}"/>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
        <p:nvSpPr>
          <p:cNvPr id="2" name="文字方塊 1">
            <a:extLst>
              <a:ext uri="{FF2B5EF4-FFF2-40B4-BE49-F238E27FC236}">
                <a16:creationId xmlns:a16="http://schemas.microsoft.com/office/drawing/2014/main" id="{5437BD4C-072B-61C5-0530-184E3178D596}"/>
              </a:ext>
            </a:extLst>
          </p:cNvPr>
          <p:cNvSpPr txBox="1"/>
          <p:nvPr/>
        </p:nvSpPr>
        <p:spPr>
          <a:xfrm>
            <a:off x="9990143" y="523497"/>
            <a:ext cx="1624988" cy="338554"/>
          </a:xfrm>
          <a:prstGeom prst="rect">
            <a:avLst/>
          </a:prstGeom>
          <a:noFill/>
        </p:spPr>
        <p:txBody>
          <a:bodyPr wrap="square" rtlCol="0">
            <a:spAutoFit/>
          </a:bodyPr>
          <a:lstStyle/>
          <a:p>
            <a:pPr algn="r"/>
            <a:r>
              <a:rPr lang="zh-TW" altLang="en-US" sz="1600" dirty="0"/>
              <a:t>單位</a:t>
            </a:r>
            <a:r>
              <a:rPr lang="en-US" altLang="zh-TW" sz="1600" dirty="0"/>
              <a:t>:</a:t>
            </a:r>
            <a:r>
              <a:rPr lang="zh-TW" altLang="en-US" sz="1600" dirty="0"/>
              <a:t>千元</a:t>
            </a:r>
          </a:p>
        </p:txBody>
      </p:sp>
    </p:spTree>
    <p:extLst>
      <p:ext uri="{BB962C8B-B14F-4D97-AF65-F5344CB8AC3E}">
        <p14:creationId xmlns:p14="http://schemas.microsoft.com/office/powerpoint/2010/main" val="993039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14</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九、附件</a:t>
            </a:r>
          </a:p>
        </p:txBody>
      </p:sp>
      <p:sp>
        <p:nvSpPr>
          <p:cNvPr id="3" name="Google Shape;61;p3">
            <a:extLst>
              <a:ext uri="{FF2B5EF4-FFF2-40B4-BE49-F238E27FC236}">
                <a16:creationId xmlns:a16="http://schemas.microsoft.com/office/drawing/2014/main" id="{40E63E6E-FB0F-4229-EF9B-D1AB8DA23B24}"/>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
        <p:nvSpPr>
          <p:cNvPr id="5" name="內容版面配置區 4">
            <a:extLst>
              <a:ext uri="{FF2B5EF4-FFF2-40B4-BE49-F238E27FC236}">
                <a16:creationId xmlns:a16="http://schemas.microsoft.com/office/drawing/2014/main" id="{9141A0F3-262B-0C35-4C47-4D36E7C3EB19}"/>
              </a:ext>
            </a:extLst>
          </p:cNvPr>
          <p:cNvSpPr>
            <a:spLocks noGrp="1"/>
          </p:cNvSpPr>
          <p:nvPr>
            <p:ph sz="quarter" idx="11"/>
          </p:nvPr>
        </p:nvSpPr>
        <p:spPr/>
        <p:txBody>
          <a:bodyPr/>
          <a:lstStyle/>
          <a:p>
            <a:r>
              <a:rPr lang="zh-TW" altLang="en-US" dirty="0"/>
              <a:t>加分項目說明及佐證文件</a:t>
            </a:r>
            <a:endParaRPr lang="en-US" altLang="zh-TW" dirty="0"/>
          </a:p>
          <a:p>
            <a:endParaRPr lang="zh-TW" altLang="en-US" dirty="0"/>
          </a:p>
        </p:txBody>
      </p:sp>
    </p:spTree>
    <p:extLst>
      <p:ext uri="{BB962C8B-B14F-4D97-AF65-F5344CB8AC3E}">
        <p14:creationId xmlns:p14="http://schemas.microsoft.com/office/powerpoint/2010/main" val="4158242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374CF-E48B-0247-2EA7-F77951EB6407}"/>
            </a:ext>
          </a:extLst>
        </p:cNvPr>
        <p:cNvGrpSpPr/>
        <p:nvPr/>
      </p:nvGrpSpPr>
      <p:grpSpPr>
        <a:xfrm>
          <a:off x="0" y="0"/>
          <a:ext cx="0" cy="0"/>
          <a:chOff x="0" y="0"/>
          <a:chExt cx="0" cy="0"/>
        </a:xfrm>
      </p:grpSpPr>
      <p:sp>
        <p:nvSpPr>
          <p:cNvPr id="4" name="投影片編號版面配置區 3">
            <a:extLst>
              <a:ext uri="{FF2B5EF4-FFF2-40B4-BE49-F238E27FC236}">
                <a16:creationId xmlns:a16="http://schemas.microsoft.com/office/drawing/2014/main" id="{4ECF6DA3-465D-958E-1482-A2EC05ED7F89}"/>
              </a:ext>
            </a:extLst>
          </p:cNvPr>
          <p:cNvSpPr>
            <a:spLocks noGrp="1"/>
          </p:cNvSpPr>
          <p:nvPr>
            <p:ph type="sldNum" sz="quarter" idx="10"/>
          </p:nvPr>
        </p:nvSpPr>
        <p:spPr/>
        <p:txBody>
          <a:bodyPr/>
          <a:lstStyle/>
          <a:p>
            <a:pPr>
              <a:defRPr/>
            </a:pPr>
            <a:fld id="{4B8C7C0A-0C9F-4C3A-9B00-081C643FDFF8}" type="slidenum">
              <a:rPr lang="en-US" altLang="zh-TW" smtClean="0"/>
              <a:pPr>
                <a:defRPr/>
              </a:pPr>
              <a:t>15</a:t>
            </a:fld>
            <a:endParaRPr lang="en-US" altLang="zh-TW"/>
          </a:p>
        </p:txBody>
      </p:sp>
      <p:sp>
        <p:nvSpPr>
          <p:cNvPr id="2" name="標題 1">
            <a:extLst>
              <a:ext uri="{FF2B5EF4-FFF2-40B4-BE49-F238E27FC236}">
                <a16:creationId xmlns:a16="http://schemas.microsoft.com/office/drawing/2014/main" id="{525E33A7-B7F0-8043-1D00-01562ADB5700}"/>
              </a:ext>
            </a:extLst>
          </p:cNvPr>
          <p:cNvSpPr>
            <a:spLocks noGrp="1"/>
          </p:cNvSpPr>
          <p:nvPr>
            <p:ph type="title"/>
          </p:nvPr>
        </p:nvSpPr>
        <p:spPr>
          <a:xfrm>
            <a:off x="838200" y="2738306"/>
            <a:ext cx="10515600" cy="1381387"/>
          </a:xfrm>
        </p:spPr>
        <p:txBody>
          <a:bodyPr/>
          <a:lstStyle/>
          <a:p>
            <a:pPr algn="ctr">
              <a:lnSpc>
                <a:spcPct val="100000"/>
              </a:lnSpc>
            </a:pPr>
            <a:r>
              <a:rPr lang="zh-TW" altLang="en-US" dirty="0"/>
              <a:t>簡報結束</a:t>
            </a:r>
            <a:br>
              <a:rPr lang="en-US" altLang="zh-TW" dirty="0"/>
            </a:br>
            <a:r>
              <a:rPr lang="zh-TW" altLang="en-US" dirty="0"/>
              <a:t>敬請指教</a:t>
            </a:r>
          </a:p>
        </p:txBody>
      </p:sp>
    </p:spTree>
    <p:extLst>
      <p:ext uri="{BB962C8B-B14F-4D97-AF65-F5344CB8AC3E}">
        <p14:creationId xmlns:p14="http://schemas.microsoft.com/office/powerpoint/2010/main" val="293845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433F3751-5B86-42E2-97DA-5D175B779977}"/>
              </a:ext>
            </a:extLst>
          </p:cNvPr>
          <p:cNvSpPr txBox="1"/>
          <p:nvPr/>
        </p:nvSpPr>
        <p:spPr>
          <a:xfrm>
            <a:off x="5144597" y="260994"/>
            <a:ext cx="7047403" cy="1200329"/>
          </a:xfrm>
          <a:prstGeom prst="rect">
            <a:avLst/>
          </a:prstGeom>
          <a:noFill/>
          <a:ln cap="flat">
            <a:noFill/>
          </a:ln>
        </p:spPr>
        <p:txBody>
          <a:bodyPr vert="horz" wrap="square" lIns="91440" tIns="45720" rIns="91440" bIns="45720" anchor="t" anchorCtr="1" compatLnSpc="1">
            <a:spAutoFit/>
          </a:bodyPr>
          <a:lstStyle>
            <a:defPPr>
              <a:defRPr lang="zh-TW"/>
            </a:defPPr>
            <a:lvl1pPr algn="ctr">
              <a:defRPr sz="2000" b="1">
                <a:solidFill>
                  <a:srgbClr val="000000"/>
                </a:solidFill>
                <a:highlight>
                  <a:srgbClr val="D5E3CF"/>
                </a:highlight>
                <a:latin typeface="Times New Roman" pitchFamily="18"/>
                <a:ea typeface="微軟正黑體" pitchFamily="34"/>
              </a:defRPr>
            </a:lvl1pPr>
          </a:lstStyle>
          <a:p>
            <a:pPr algn="just"/>
            <a:r>
              <a:rPr lang="en-US" altLang="zh-TW" sz="1800" dirty="0"/>
              <a:t>※</a:t>
            </a:r>
            <a:r>
              <a:rPr lang="zh-TW" altLang="en-US" sz="1800" dirty="0"/>
              <a:t>大綱請勿任意調整</a:t>
            </a:r>
            <a:r>
              <a:rPr lang="en-US" altLang="zh-TW" sz="1800" dirty="0"/>
              <a:t>※</a:t>
            </a:r>
          </a:p>
          <a:p>
            <a:pPr algn="just"/>
            <a:r>
              <a:rPr lang="en-US" altLang="zh-TW" sz="1800" dirty="0"/>
              <a:t>※</a:t>
            </a:r>
            <a:r>
              <a:rPr lang="zh-TW" altLang="en-US" sz="1800" dirty="0"/>
              <a:t>背景可自行設計</a:t>
            </a:r>
            <a:r>
              <a:rPr lang="en-US" altLang="zh-TW" sz="1800" dirty="0"/>
              <a:t>※</a:t>
            </a:r>
          </a:p>
          <a:p>
            <a:pPr algn="just"/>
            <a:r>
              <a:rPr lang="en-US" altLang="zh-TW" sz="1800" dirty="0"/>
              <a:t>※</a:t>
            </a:r>
            <a:r>
              <a:rPr lang="zh-TW" altLang="en-US" sz="1800" dirty="0"/>
              <a:t>提案簡報限制</a:t>
            </a:r>
            <a:r>
              <a:rPr lang="en-US" altLang="zh-TW" sz="1800" dirty="0"/>
              <a:t>20</a:t>
            </a:r>
            <a:r>
              <a:rPr lang="zh-TW" altLang="en-US" sz="1800" dirty="0"/>
              <a:t>頁內，不含封面、大綱、封底</a:t>
            </a:r>
            <a:r>
              <a:rPr lang="en-US" altLang="zh-TW" sz="1800" dirty="0"/>
              <a:t>(</a:t>
            </a:r>
            <a:r>
              <a:rPr lang="zh-TW" altLang="en-US" sz="1800" dirty="0"/>
              <a:t>總頁數</a:t>
            </a:r>
            <a:r>
              <a:rPr lang="en-US" altLang="zh-TW" sz="1800" dirty="0"/>
              <a:t>23</a:t>
            </a:r>
            <a:r>
              <a:rPr lang="zh-TW" altLang="en-US" sz="1800" dirty="0"/>
              <a:t>頁內</a:t>
            </a:r>
            <a:r>
              <a:rPr lang="en-US" altLang="zh-TW" sz="1800" dirty="0"/>
              <a:t>)※ </a:t>
            </a:r>
          </a:p>
          <a:p>
            <a:pPr algn="just"/>
            <a:r>
              <a:rPr lang="en-US" altLang="zh-TW" sz="1800" dirty="0"/>
              <a:t>※</a:t>
            </a:r>
            <a:r>
              <a:rPr lang="zh-TW" altLang="en-US" sz="1800" dirty="0"/>
              <a:t>簡報內容呈現順序須依照此檔案呈現方式</a:t>
            </a:r>
            <a:r>
              <a:rPr lang="en-US" altLang="zh-TW" sz="1800" dirty="0"/>
              <a:t>※</a:t>
            </a:r>
          </a:p>
        </p:txBody>
      </p:sp>
      <p:sp>
        <p:nvSpPr>
          <p:cNvPr id="3" name="投影片編號版面配置區 2">
            <a:extLst>
              <a:ext uri="{FF2B5EF4-FFF2-40B4-BE49-F238E27FC236}">
                <a16:creationId xmlns:a16="http://schemas.microsoft.com/office/drawing/2014/main" id="{8C1D6915-9D60-4E8A-A920-28406FA639FD}"/>
              </a:ext>
            </a:extLst>
          </p:cNvPr>
          <p:cNvSpPr>
            <a:spLocks noGrp="1"/>
          </p:cNvSpPr>
          <p:nvPr>
            <p:ph type="sldNum" sz="quarter" idx="10"/>
          </p:nvPr>
        </p:nvSpPr>
        <p:spPr/>
        <p:txBody>
          <a:bodyPr/>
          <a:lstStyle/>
          <a:p>
            <a:fld id="{28BA2C0A-4559-4DCE-8FF0-13A454D63376}" type="slidenum">
              <a:rPr lang="zh-TW" altLang="en-US" smtClean="0"/>
              <a:t>2</a:t>
            </a:fld>
            <a:endParaRPr lang="zh-TW" altLang="en-US" dirty="0"/>
          </a:p>
        </p:txBody>
      </p:sp>
      <p:sp>
        <p:nvSpPr>
          <p:cNvPr id="5" name="標題 4">
            <a:extLst>
              <a:ext uri="{FF2B5EF4-FFF2-40B4-BE49-F238E27FC236}">
                <a16:creationId xmlns:a16="http://schemas.microsoft.com/office/drawing/2014/main" id="{76EA1939-340C-CC1D-1DCC-7735590EE74F}"/>
              </a:ext>
            </a:extLst>
          </p:cNvPr>
          <p:cNvSpPr>
            <a:spLocks noGrp="1"/>
          </p:cNvSpPr>
          <p:nvPr>
            <p:ph type="title"/>
          </p:nvPr>
        </p:nvSpPr>
        <p:spPr/>
        <p:txBody>
          <a:bodyPr/>
          <a:lstStyle/>
          <a:p>
            <a:r>
              <a:rPr lang="zh-TW" altLang="en-US" dirty="0"/>
              <a:t>簡報大綱</a:t>
            </a:r>
          </a:p>
        </p:txBody>
      </p:sp>
      <p:sp>
        <p:nvSpPr>
          <p:cNvPr id="6" name="內容版面配置區 5">
            <a:extLst>
              <a:ext uri="{FF2B5EF4-FFF2-40B4-BE49-F238E27FC236}">
                <a16:creationId xmlns:a16="http://schemas.microsoft.com/office/drawing/2014/main" id="{04271944-9DBE-3D45-94C6-E6E6E7C48C97}"/>
              </a:ext>
            </a:extLst>
          </p:cNvPr>
          <p:cNvSpPr>
            <a:spLocks noGrp="1"/>
          </p:cNvSpPr>
          <p:nvPr>
            <p:ph sz="quarter" idx="11"/>
          </p:nvPr>
        </p:nvSpPr>
        <p:spPr>
          <a:xfrm>
            <a:off x="838200" y="1371600"/>
            <a:ext cx="10515600" cy="4625241"/>
          </a:xfrm>
        </p:spPr>
        <p:txBody>
          <a:bodyPr>
            <a:normAutofit fontScale="92500" lnSpcReduction="10000"/>
          </a:bodyPr>
          <a:lstStyle/>
          <a:p>
            <a:pPr marL="0" indent="0">
              <a:buNone/>
            </a:pPr>
            <a:r>
              <a:rPr lang="zh-TW" altLang="en-US" b="1" dirty="0"/>
              <a:t>一、公司簡介</a:t>
            </a:r>
            <a:endParaRPr lang="en-US" altLang="zh-TW" b="1" dirty="0"/>
          </a:p>
          <a:p>
            <a:pPr marL="0" indent="0">
              <a:buNone/>
            </a:pPr>
            <a:r>
              <a:rPr lang="zh-TW" altLang="en-US" b="1" dirty="0"/>
              <a:t>二、深科技產業需求與痛點</a:t>
            </a:r>
            <a:endParaRPr lang="en-US" altLang="zh-TW" b="1" dirty="0"/>
          </a:p>
          <a:p>
            <a:pPr marL="0" indent="0">
              <a:buNone/>
            </a:pPr>
            <a:r>
              <a:rPr lang="zh-TW" altLang="en-US" b="1" dirty="0"/>
              <a:t>三、產品</a:t>
            </a:r>
            <a:r>
              <a:rPr lang="en-US" altLang="zh-TW" b="1" dirty="0"/>
              <a:t>/</a:t>
            </a:r>
            <a:r>
              <a:rPr lang="zh-TW" altLang="en-US" b="1" dirty="0"/>
              <a:t>服務解決方案</a:t>
            </a:r>
            <a:endParaRPr lang="en-US" altLang="zh-TW" b="1" dirty="0"/>
          </a:p>
          <a:p>
            <a:pPr marL="0" indent="0">
              <a:buNone/>
            </a:pPr>
            <a:r>
              <a:rPr lang="zh-TW" altLang="en-US" b="1" dirty="0"/>
              <a:t>四、過往實績與驗證基礎</a:t>
            </a:r>
            <a:endParaRPr lang="en-US" altLang="zh-TW" b="1" dirty="0"/>
          </a:p>
          <a:p>
            <a:pPr marL="0" indent="0">
              <a:buNone/>
            </a:pPr>
            <a:r>
              <a:rPr lang="zh-TW" altLang="en-US" b="1" dirty="0"/>
              <a:t>五、執行規劃</a:t>
            </a:r>
            <a:endParaRPr lang="en-US" altLang="zh-TW" b="1" dirty="0"/>
          </a:p>
          <a:p>
            <a:pPr marL="0" indent="0">
              <a:buNone/>
            </a:pPr>
            <a:r>
              <a:rPr lang="zh-TW" altLang="en-US" b="1" dirty="0"/>
              <a:t>六、競爭力、可行性與風險說明</a:t>
            </a:r>
            <a:endParaRPr lang="en-US" altLang="zh-TW" b="1" dirty="0"/>
          </a:p>
          <a:p>
            <a:pPr marL="0" indent="0">
              <a:buNone/>
            </a:pPr>
            <a:r>
              <a:rPr lang="zh-TW" altLang="en-US" b="1" dirty="0"/>
              <a:t>七、查核點與預期效益</a:t>
            </a:r>
            <a:endParaRPr lang="en-US" altLang="zh-TW" b="1" dirty="0"/>
          </a:p>
          <a:p>
            <a:pPr marL="0" indent="0">
              <a:buNone/>
            </a:pPr>
            <a:r>
              <a:rPr lang="zh-TW" altLang="en-US" b="1" dirty="0"/>
              <a:t>八、經費需求</a:t>
            </a:r>
            <a:endParaRPr lang="en-US" altLang="zh-TW" b="1" dirty="0"/>
          </a:p>
          <a:p>
            <a:pPr marL="0" indent="0">
              <a:buNone/>
            </a:pPr>
            <a:r>
              <a:rPr lang="zh-TW" altLang="en-US" b="1" dirty="0"/>
              <a:t>九、附件</a:t>
            </a:r>
          </a:p>
        </p:txBody>
      </p:sp>
    </p:spTree>
    <p:extLst>
      <p:ext uri="{BB962C8B-B14F-4D97-AF65-F5344CB8AC3E}">
        <p14:creationId xmlns:p14="http://schemas.microsoft.com/office/powerpoint/2010/main" val="2848555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4" name="Google Shape;61;p3">
            <a:extLst>
              <a:ext uri="{FF2B5EF4-FFF2-40B4-BE49-F238E27FC236}">
                <a16:creationId xmlns:a16="http://schemas.microsoft.com/office/drawing/2014/main" id="{95EF5806-C139-D758-28D5-F4DE42F38DED}"/>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3</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一、公司簡介</a:t>
            </a:r>
          </a:p>
        </p:txBody>
      </p:sp>
      <p:sp>
        <p:nvSpPr>
          <p:cNvPr id="7" name="內容版面配置區 6">
            <a:extLst>
              <a:ext uri="{FF2B5EF4-FFF2-40B4-BE49-F238E27FC236}">
                <a16:creationId xmlns:a16="http://schemas.microsoft.com/office/drawing/2014/main" id="{8E0899F7-AF11-61F0-5622-E02586D10613}"/>
              </a:ext>
            </a:extLst>
          </p:cNvPr>
          <p:cNvSpPr>
            <a:spLocks noGrp="1"/>
          </p:cNvSpPr>
          <p:nvPr>
            <p:ph sz="quarter" idx="11"/>
          </p:nvPr>
        </p:nvSpPr>
        <p:spPr/>
        <p:txBody>
          <a:bodyPr>
            <a:normAutofit/>
          </a:bodyPr>
          <a:lstStyle/>
          <a:p>
            <a:pPr marL="0" indent="0">
              <a:buNone/>
            </a:pPr>
            <a:r>
              <a:rPr lang="en-US" altLang="zh-TW" sz="2400" dirty="0"/>
              <a:t>(</a:t>
            </a:r>
            <a:r>
              <a:rPr lang="zh-TW" altLang="en-US" sz="2400" dirty="0"/>
              <a:t>一</a:t>
            </a:r>
            <a:r>
              <a:rPr lang="en-US" altLang="zh-TW" sz="2400" dirty="0"/>
              <a:t>)</a:t>
            </a:r>
            <a:r>
              <a:rPr lang="zh-TW" altLang="en-US" sz="2400" dirty="0"/>
              <a:t>基本資料</a:t>
            </a:r>
            <a:endParaRPr lang="en-US" altLang="zh-TW" sz="2400" dirty="0"/>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請簡述公司背景、核心能力</a:t>
            </a:r>
            <a:endParaRPr lang="en-US" altLang="zh-TW" sz="1800" dirty="0"/>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請說明本計畫相關之團隊成員於深科技產業或場域相關經驗</a:t>
            </a:r>
          </a:p>
        </p:txBody>
      </p:sp>
    </p:spTree>
    <p:extLst>
      <p:ext uri="{BB962C8B-B14F-4D97-AF65-F5344CB8AC3E}">
        <p14:creationId xmlns:p14="http://schemas.microsoft.com/office/powerpoint/2010/main" val="120515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4</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一、公司簡介</a:t>
            </a:r>
          </a:p>
        </p:txBody>
      </p:sp>
      <p:sp>
        <p:nvSpPr>
          <p:cNvPr id="7" name="內容版面配置區 6">
            <a:extLst>
              <a:ext uri="{FF2B5EF4-FFF2-40B4-BE49-F238E27FC236}">
                <a16:creationId xmlns:a16="http://schemas.microsoft.com/office/drawing/2014/main" id="{8E0899F7-AF11-61F0-5622-E02586D10613}"/>
              </a:ext>
            </a:extLst>
          </p:cNvPr>
          <p:cNvSpPr>
            <a:spLocks noGrp="1"/>
          </p:cNvSpPr>
          <p:nvPr>
            <p:ph sz="quarter" idx="11"/>
          </p:nvPr>
        </p:nvSpPr>
        <p:spPr/>
        <p:txBody>
          <a:bodyPr>
            <a:normAutofit/>
          </a:bodyPr>
          <a:lstStyle/>
          <a:p>
            <a:pPr marL="0" indent="0">
              <a:buNone/>
            </a:pPr>
            <a:r>
              <a:rPr lang="en-US" altLang="zh-TW" sz="2400" dirty="0"/>
              <a:t>(</a:t>
            </a:r>
            <a:r>
              <a:rPr lang="zh-TW" altLang="en-US" sz="2400" dirty="0"/>
              <a:t>二</a:t>
            </a:r>
            <a:r>
              <a:rPr lang="en-US" altLang="zh-TW" sz="2400" dirty="0"/>
              <a:t>)</a:t>
            </a:r>
            <a:r>
              <a:rPr lang="zh-TW" altLang="en-US" sz="2400" dirty="0"/>
              <a:t>營運狀況</a:t>
            </a:r>
            <a:endParaRPr lang="en-US" altLang="zh-TW" sz="2400" dirty="0"/>
          </a:p>
          <a:p>
            <a:pPr marL="706438" marR="0" lvl="0" indent="-342900" rtl="0">
              <a:spcBef>
                <a:spcPts val="1200"/>
              </a:spcBef>
              <a:buClr>
                <a:schemeClr val="tx1">
                  <a:lumMod val="50000"/>
                  <a:lumOff val="50000"/>
                </a:schemeClr>
              </a:buClr>
              <a:buSzPts val="2400"/>
              <a:buFont typeface="Arial" panose="020B0604020202020204" pitchFamily="34" charset="0"/>
              <a:buChar char="•"/>
            </a:pPr>
            <a:r>
              <a:rPr lang="zh-TW" altLang="en-US" sz="1800" dirty="0"/>
              <a:t>請說明公司目前營運成果，如營收來源、付費客戶或合作對象</a:t>
            </a:r>
            <a:endParaRPr lang="en-US" altLang="zh-TW" sz="1800" dirty="0"/>
          </a:p>
          <a:p>
            <a:pPr marL="706438" marR="0" lvl="0" indent="-342900" rtl="0">
              <a:spcBef>
                <a:spcPts val="1200"/>
              </a:spcBef>
              <a:buClr>
                <a:schemeClr val="tx1">
                  <a:lumMod val="50000"/>
                  <a:lumOff val="50000"/>
                </a:schemeClr>
              </a:buClr>
              <a:buSzPts val="2400"/>
              <a:buFont typeface="Arial" panose="020B0604020202020204" pitchFamily="34" charset="0"/>
              <a:buChar char="•"/>
            </a:pPr>
            <a:r>
              <a:rPr lang="zh-TW" altLang="en-US" sz="1800" dirty="0"/>
              <a:t>請簡述近一年重要營運里程碑或實際推動成果</a:t>
            </a:r>
          </a:p>
        </p:txBody>
      </p:sp>
      <p:sp>
        <p:nvSpPr>
          <p:cNvPr id="3" name="Google Shape;61;p3">
            <a:extLst>
              <a:ext uri="{FF2B5EF4-FFF2-40B4-BE49-F238E27FC236}">
                <a16:creationId xmlns:a16="http://schemas.microsoft.com/office/drawing/2014/main" id="{AD4F9BC7-DD6D-C5DD-28D3-303D00875570}"/>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4262075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5</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二、深科技產業需求與痛點</a:t>
            </a:r>
          </a:p>
        </p:txBody>
      </p:sp>
      <p:sp>
        <p:nvSpPr>
          <p:cNvPr id="7" name="內容版面配置區 6">
            <a:extLst>
              <a:ext uri="{FF2B5EF4-FFF2-40B4-BE49-F238E27FC236}">
                <a16:creationId xmlns:a16="http://schemas.microsoft.com/office/drawing/2014/main" id="{8E0899F7-AF11-61F0-5622-E02586D10613}"/>
              </a:ext>
            </a:extLst>
          </p:cNvPr>
          <p:cNvSpPr>
            <a:spLocks noGrp="1"/>
          </p:cNvSpPr>
          <p:nvPr>
            <p:ph sz="quarter" idx="11"/>
          </p:nvPr>
        </p:nvSpPr>
        <p:spPr/>
        <p:txBody>
          <a:bodyPr>
            <a:normAutofit/>
          </a:bodyPr>
          <a:lstStyle/>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請說明本計畫對應之深科技產業類型與主要目標客群</a:t>
            </a:r>
            <a:endParaRPr lang="en-US" altLang="zh-TW" sz="2400" dirty="0"/>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請描述產業現況中尚未被有效解決的核心需求或痛點</a:t>
            </a:r>
          </a:p>
        </p:txBody>
      </p:sp>
      <p:sp>
        <p:nvSpPr>
          <p:cNvPr id="3" name="Google Shape;61;p3">
            <a:extLst>
              <a:ext uri="{FF2B5EF4-FFF2-40B4-BE49-F238E27FC236}">
                <a16:creationId xmlns:a16="http://schemas.microsoft.com/office/drawing/2014/main" id="{894C21A6-0FF4-8C2A-DFBC-7675F1834147}"/>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2047164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6</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三、產品</a:t>
            </a:r>
            <a:r>
              <a:rPr lang="en-US" altLang="zh-TW" dirty="0"/>
              <a:t>/</a:t>
            </a:r>
            <a:r>
              <a:rPr lang="zh-TW" altLang="en-US" dirty="0"/>
              <a:t>服務解決方案</a:t>
            </a:r>
          </a:p>
        </p:txBody>
      </p:sp>
      <p:sp>
        <p:nvSpPr>
          <p:cNvPr id="7" name="內容版面配置區 6">
            <a:extLst>
              <a:ext uri="{FF2B5EF4-FFF2-40B4-BE49-F238E27FC236}">
                <a16:creationId xmlns:a16="http://schemas.microsoft.com/office/drawing/2014/main" id="{8E0899F7-AF11-61F0-5622-E02586D10613}"/>
              </a:ext>
            </a:extLst>
          </p:cNvPr>
          <p:cNvSpPr>
            <a:spLocks noGrp="1"/>
          </p:cNvSpPr>
          <p:nvPr>
            <p:ph sz="quarter" idx="11"/>
          </p:nvPr>
        </p:nvSpPr>
        <p:spPr/>
        <p:txBody>
          <a:bodyPr>
            <a:normAutofit/>
          </a:bodyPr>
          <a:lstStyle/>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請說明本計畫所提供之產品或服務內容如何回應前述產業現況核心需求及痛點</a:t>
            </a:r>
            <a:endParaRPr lang="en-US" altLang="zh-TW" sz="1800" dirty="0"/>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請簡要呈現解決方案之核心功能、服務流程或應用方式</a:t>
            </a:r>
            <a:endParaRPr lang="en-US" altLang="zh-TW" sz="1800" dirty="0"/>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請說明相較現行作法的差異與優勢</a:t>
            </a:r>
          </a:p>
        </p:txBody>
      </p:sp>
      <p:sp>
        <p:nvSpPr>
          <p:cNvPr id="3" name="Google Shape;61;p3">
            <a:extLst>
              <a:ext uri="{FF2B5EF4-FFF2-40B4-BE49-F238E27FC236}">
                <a16:creationId xmlns:a16="http://schemas.microsoft.com/office/drawing/2014/main" id="{F2834C58-B971-41F3-7419-745341C17A97}"/>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1932173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7</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四、過往實績與驗證基礎</a:t>
            </a:r>
          </a:p>
        </p:txBody>
      </p:sp>
      <p:sp>
        <p:nvSpPr>
          <p:cNvPr id="7" name="內容版面配置區 6">
            <a:extLst>
              <a:ext uri="{FF2B5EF4-FFF2-40B4-BE49-F238E27FC236}">
                <a16:creationId xmlns:a16="http://schemas.microsoft.com/office/drawing/2014/main" id="{8E0899F7-AF11-61F0-5622-E02586D10613}"/>
              </a:ext>
            </a:extLst>
          </p:cNvPr>
          <p:cNvSpPr>
            <a:spLocks noGrp="1"/>
          </p:cNvSpPr>
          <p:nvPr>
            <p:ph sz="quarter" idx="11"/>
          </p:nvPr>
        </p:nvSpPr>
        <p:spPr/>
        <p:txBody>
          <a:bodyPr>
            <a:normAutofit/>
          </a:bodyPr>
          <a:lstStyle/>
          <a:p>
            <a:pPr marL="706438" marR="0" lvl="0" indent="-342900" algn="just" defTabSz="91440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請說明已完成之概念驗證</a:t>
            </a:r>
            <a:r>
              <a:rPr lang="en-US" altLang="zh-TW" sz="1800" dirty="0"/>
              <a:t>(POC)</a:t>
            </a:r>
            <a:r>
              <a:rPr lang="zh-TW" altLang="en-US" sz="1800" dirty="0"/>
              <a:t>或既有合作、試點經驗</a:t>
            </a:r>
            <a:endParaRPr lang="en-US" altLang="zh-TW" sz="1800" dirty="0"/>
          </a:p>
          <a:p>
            <a:pPr marL="706438" marR="0" lvl="0" indent="-342900" algn="just" defTabSz="91440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請簡述具體案例</a:t>
            </a:r>
            <a:r>
              <a:rPr lang="en-US" altLang="zh-TW" sz="1800" dirty="0"/>
              <a:t>(</a:t>
            </a:r>
            <a:r>
              <a:rPr lang="zh-TW" altLang="en-US" sz="1800" dirty="0"/>
              <a:t>合作場域、驗證內容及已取得之初步成果</a:t>
            </a:r>
            <a:r>
              <a:rPr lang="en-US" altLang="zh-TW" sz="1800" dirty="0"/>
              <a:t>)</a:t>
            </a:r>
            <a:endParaRPr lang="zh-TW" altLang="en-US" sz="1800" dirty="0"/>
          </a:p>
        </p:txBody>
      </p:sp>
      <p:sp>
        <p:nvSpPr>
          <p:cNvPr id="3" name="Google Shape;61;p3">
            <a:extLst>
              <a:ext uri="{FF2B5EF4-FFF2-40B4-BE49-F238E27FC236}">
                <a16:creationId xmlns:a16="http://schemas.microsoft.com/office/drawing/2014/main" id="{4E23DAEF-E84A-EB20-4216-6B3A3C107343}"/>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3251062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8</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五、執行規劃</a:t>
            </a:r>
          </a:p>
        </p:txBody>
      </p:sp>
      <p:sp>
        <p:nvSpPr>
          <p:cNvPr id="7" name="內容版面配置區 6">
            <a:extLst>
              <a:ext uri="{FF2B5EF4-FFF2-40B4-BE49-F238E27FC236}">
                <a16:creationId xmlns:a16="http://schemas.microsoft.com/office/drawing/2014/main" id="{8E0899F7-AF11-61F0-5622-E02586D10613}"/>
              </a:ext>
            </a:extLst>
          </p:cNvPr>
          <p:cNvSpPr>
            <a:spLocks noGrp="1"/>
          </p:cNvSpPr>
          <p:nvPr>
            <p:ph sz="quarter" idx="11"/>
          </p:nvPr>
        </p:nvSpPr>
        <p:spPr/>
        <p:txBody>
          <a:bodyPr>
            <a:normAutofit/>
          </a:bodyPr>
          <a:lstStyle/>
          <a:p>
            <a:pPr marL="363538" marR="0" lvl="0" indent="0" algn="just" defTabSz="914400" rtl="0" eaLnBrk="1" fontAlgn="auto" latinLnBrk="0" hangingPunct="1">
              <a:lnSpc>
                <a:spcPct val="100000"/>
              </a:lnSpc>
              <a:spcBef>
                <a:spcPts val="1200"/>
              </a:spcBef>
              <a:spcAft>
                <a:spcPts val="600"/>
              </a:spcAft>
              <a:buClr>
                <a:srgbClr val="3F3F3F">
                  <a:lumMod val="50000"/>
                  <a:lumOff val="50000"/>
                </a:srgbClr>
              </a:buClr>
              <a:buSzPts val="2400"/>
              <a:buNone/>
              <a:tabLst/>
              <a:defRPr/>
            </a:pPr>
            <a:r>
              <a:rPr lang="zh-TW" altLang="en-US" sz="1800" dirty="0"/>
              <a:t>請說明各分項工作內容：</a:t>
            </a:r>
            <a:endParaRPr lang="en-US" altLang="zh-TW" sz="1800" dirty="0"/>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驗證前準備：請說明為支援後續服務與商業驗證，所進行之必要產品或服務調整、流程優化或場域導入前作業</a:t>
            </a:r>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服務驗證</a:t>
            </a:r>
            <a:r>
              <a:rPr lang="en-US" altLang="zh-TW" sz="1800" dirty="0"/>
              <a:t>(POS)</a:t>
            </a:r>
            <a:r>
              <a:rPr lang="zh-TW" altLang="en-US" sz="1800" dirty="0"/>
              <a:t>：請說明於深科技產業或場域中，如何實際導入產品或服務進行驗證，包含驗證對象、應用情境、執行流程及驗證方式</a:t>
            </a:r>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商業模式驗證</a:t>
            </a:r>
            <a:r>
              <a:rPr lang="en-US" altLang="zh-TW" sz="1800" dirty="0"/>
              <a:t>(POB)</a:t>
            </a:r>
            <a:r>
              <a:rPr lang="zh-TW" altLang="en-US" sz="1800" dirty="0"/>
              <a:t>：請說明於完成服務驗證後，如何測試產品或服務之商業可行性與擴散潛力，包含合作或收費模式驗證之執行方式與流程</a:t>
            </a:r>
          </a:p>
        </p:txBody>
      </p:sp>
      <p:sp>
        <p:nvSpPr>
          <p:cNvPr id="3" name="Google Shape;61;p3">
            <a:extLst>
              <a:ext uri="{FF2B5EF4-FFF2-40B4-BE49-F238E27FC236}">
                <a16:creationId xmlns:a16="http://schemas.microsoft.com/office/drawing/2014/main" id="{F4AEACD1-CBC1-4D7F-B766-5E3372CE7617}"/>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2597393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316BA-D35B-B6C2-4C16-9E95FFC3C60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1D2FC40-B9AF-E32B-093F-E1B9658C3125}"/>
              </a:ext>
            </a:extLst>
          </p:cNvPr>
          <p:cNvSpPr>
            <a:spLocks noGrp="1"/>
          </p:cNvSpPr>
          <p:nvPr>
            <p:ph type="sldNum" sz="quarter" idx="10"/>
          </p:nvPr>
        </p:nvSpPr>
        <p:spPr/>
        <p:txBody>
          <a:bodyPr/>
          <a:lstStyle/>
          <a:p>
            <a:fld id="{28BA2C0A-4559-4DCE-8FF0-13A454D63376}" type="slidenum">
              <a:rPr lang="zh-TW" altLang="en-US" smtClean="0"/>
              <a:t>9</a:t>
            </a:fld>
            <a:endParaRPr lang="zh-TW" altLang="en-US"/>
          </a:p>
        </p:txBody>
      </p:sp>
      <p:sp>
        <p:nvSpPr>
          <p:cNvPr id="6" name="標題 5">
            <a:extLst>
              <a:ext uri="{FF2B5EF4-FFF2-40B4-BE49-F238E27FC236}">
                <a16:creationId xmlns:a16="http://schemas.microsoft.com/office/drawing/2014/main" id="{8F68C6D8-F30E-6C37-CD8E-19DE19452412}"/>
              </a:ext>
            </a:extLst>
          </p:cNvPr>
          <p:cNvSpPr>
            <a:spLocks noGrp="1"/>
          </p:cNvSpPr>
          <p:nvPr>
            <p:ph type="title"/>
          </p:nvPr>
        </p:nvSpPr>
        <p:spPr/>
        <p:txBody>
          <a:bodyPr/>
          <a:lstStyle/>
          <a:p>
            <a:r>
              <a:rPr lang="zh-TW" altLang="en-US" dirty="0"/>
              <a:t>六、競爭力、可行性與風險說明</a:t>
            </a:r>
          </a:p>
        </p:txBody>
      </p:sp>
      <p:sp>
        <p:nvSpPr>
          <p:cNvPr id="7" name="內容版面配置區 6">
            <a:extLst>
              <a:ext uri="{FF2B5EF4-FFF2-40B4-BE49-F238E27FC236}">
                <a16:creationId xmlns:a16="http://schemas.microsoft.com/office/drawing/2014/main" id="{8E0899F7-AF11-61F0-5622-E02586D10613}"/>
              </a:ext>
            </a:extLst>
          </p:cNvPr>
          <p:cNvSpPr>
            <a:spLocks noGrp="1"/>
          </p:cNvSpPr>
          <p:nvPr>
            <p:ph sz="quarter" idx="11"/>
          </p:nvPr>
        </p:nvSpPr>
        <p:spPr/>
        <p:txBody>
          <a:bodyPr>
            <a:normAutofit/>
          </a:bodyPr>
          <a:lstStyle/>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請說明本計畫解決方案之跨場域或跨市場可複製性</a:t>
            </a:r>
            <a:endParaRPr lang="en-US" altLang="zh-TW" sz="1800" dirty="0"/>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請簡述於不同場域或市場推動之可行性與必要條件（包含國際市場）</a:t>
            </a:r>
          </a:p>
          <a:p>
            <a:pPr marL="706438" marR="0" lvl="0" indent="-342900" algn="just" defTabSz="914400" rtl="0" eaLnBrk="1" fontAlgn="auto" latinLnBrk="0" hangingPunct="1">
              <a:lnSpc>
                <a:spcPct val="100000"/>
              </a:lnSpc>
              <a:spcBef>
                <a:spcPts val="1200"/>
              </a:spcBef>
              <a:spcAft>
                <a:spcPts val="600"/>
              </a:spcAft>
              <a:buClr>
                <a:srgbClr val="3F3F3F">
                  <a:lumMod val="50000"/>
                  <a:lumOff val="50000"/>
                </a:srgbClr>
              </a:buClr>
              <a:buSzPts val="2400"/>
              <a:buFont typeface="Arial" panose="020B0604020202020204" pitchFamily="34" charset="0"/>
              <a:buChar char="•"/>
              <a:tabLst/>
              <a:defRPr/>
            </a:pPr>
            <a:r>
              <a:rPr lang="zh-TW" altLang="en-US" sz="1800" dirty="0"/>
              <a:t>請提出主要執行風險及相對應之因應方式</a:t>
            </a:r>
          </a:p>
        </p:txBody>
      </p:sp>
      <p:sp>
        <p:nvSpPr>
          <p:cNvPr id="3" name="Google Shape;61;p3">
            <a:extLst>
              <a:ext uri="{FF2B5EF4-FFF2-40B4-BE49-F238E27FC236}">
                <a16:creationId xmlns:a16="http://schemas.microsoft.com/office/drawing/2014/main" id="{40E63E6E-FB0F-4229-EF9B-D1AB8DA23B24}"/>
              </a:ext>
            </a:extLst>
          </p:cNvPr>
          <p:cNvSpPr/>
          <p:nvPr/>
        </p:nvSpPr>
        <p:spPr>
          <a:xfrm>
            <a:off x="7156530" y="155942"/>
            <a:ext cx="4929598" cy="400069"/>
          </a:xfrm>
          <a:prstGeom prst="rect">
            <a:avLst/>
          </a:prstGeom>
          <a:noFill/>
          <a:ln cap="flat">
            <a:noFill/>
          </a:ln>
        </p:spPr>
        <p:txBody>
          <a:bodyPr vert="horz" wrap="square" lIns="91440" tIns="45720" rIns="91440" bIns="45720" anchor="t" anchorCtr="1" compatLnSpc="1">
            <a:spAutoFit/>
          </a:bodyPr>
          <a:lstStyle/>
          <a:p>
            <a:pPr algn="ctr"/>
            <a:r>
              <a:rPr lang="zh-TW" altLang="en-US" sz="2000" b="1" dirty="0">
                <a:solidFill>
                  <a:srgbClr val="000000"/>
                </a:solidFill>
                <a:highlight>
                  <a:srgbClr val="D5E3CF"/>
                </a:highlight>
                <a:latin typeface="Times New Roman" pitchFamily="18"/>
                <a:ea typeface="微軟正黑體" pitchFamily="34"/>
                <a:sym typeface="Microsoft JhengHei"/>
              </a:rPr>
              <a:t>簡報內容製作需包含下列重點項目</a:t>
            </a:r>
            <a:endParaRPr sz="2000" b="1" dirty="0">
              <a:solidFill>
                <a:srgbClr val="000000"/>
              </a:solidFill>
              <a:highlight>
                <a:srgbClr val="D5E3CF"/>
              </a:highlight>
              <a:latin typeface="Times New Roman" pitchFamily="18"/>
              <a:ea typeface="微軟正黑體" pitchFamily="34"/>
            </a:endParaRPr>
          </a:p>
        </p:txBody>
      </p:sp>
    </p:spTree>
    <p:extLst>
      <p:ext uri="{BB962C8B-B14F-4D97-AF65-F5344CB8AC3E}">
        <p14:creationId xmlns:p14="http://schemas.microsoft.com/office/powerpoint/2010/main" val="3440477048"/>
      </p:ext>
    </p:extLst>
  </p:cSld>
  <p:clrMapOvr>
    <a:masterClrMapping/>
  </p:clrMapOvr>
</p:sld>
</file>

<file path=ppt/theme/theme1.xml><?xml version="1.0" encoding="utf-8"?>
<a:theme xmlns:a="http://schemas.openxmlformats.org/drawingml/2006/main" name="Office 佈景主題">
  <a:themeElements>
    <a:clrScheme name="自訂 2">
      <a:dk1>
        <a:srgbClr val="3F3F3F"/>
      </a:dk1>
      <a:lt1>
        <a:srgbClr val="FFFFFF"/>
      </a:lt1>
      <a:dk2>
        <a:srgbClr val="6B6B6B"/>
      </a:dk2>
      <a:lt2>
        <a:srgbClr val="F5F7F5"/>
      </a:lt2>
      <a:accent1>
        <a:srgbClr val="7FBF5E"/>
      </a:accent1>
      <a:accent2>
        <a:srgbClr val="F2B705"/>
      </a:accent2>
      <a:accent3>
        <a:srgbClr val="5F9E3F"/>
      </a:accent3>
      <a:accent4>
        <a:srgbClr val="B7DDB0"/>
      </a:accent4>
      <a:accent5>
        <a:srgbClr val="E2EFE0"/>
      </a:accent5>
      <a:accent6>
        <a:srgbClr val="D9D9D9"/>
      </a:accent6>
      <a:hlink>
        <a:srgbClr val="5F9E3F"/>
      </a:hlink>
      <a:folHlink>
        <a:srgbClr val="3F3F3F"/>
      </a:folHlink>
    </a:clrScheme>
    <a:fontScheme name="自訂 4">
      <a:majorFont>
        <a:latin typeface="Times New Roman"/>
        <a:ea typeface="微軟正黑體"/>
        <a:cs typeface=""/>
      </a:majorFont>
      <a:minorFont>
        <a:latin typeface="Times New Roman"/>
        <a:ea typeface="微軟正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38a5aaa-dae0-49e9-92ac-d9dc6f3bb943" xsi:nil="true"/>
    <lcf76f155ced4ddcb4097134ff3c332f xmlns="7301ccef-6a2b-4cb5-b10e-83a5badd234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文件" ma:contentTypeID="0x01010040998FD98B526744B83392A21721EA18" ma:contentTypeVersion="13" ma:contentTypeDescription="建立新的文件。" ma:contentTypeScope="" ma:versionID="5f736a744fc61771e1b9d66158fa15b0">
  <xsd:schema xmlns:xsd="http://www.w3.org/2001/XMLSchema" xmlns:xs="http://www.w3.org/2001/XMLSchema" xmlns:p="http://schemas.microsoft.com/office/2006/metadata/properties" xmlns:ns2="7301ccef-6a2b-4cb5-b10e-83a5badd234f" xmlns:ns3="d38a5aaa-dae0-49e9-92ac-d9dc6f3bb943" targetNamespace="http://schemas.microsoft.com/office/2006/metadata/properties" ma:root="true" ma:fieldsID="ed05656302368b982ba7526d96ac9170" ns2:_="" ns3:_="">
    <xsd:import namespace="7301ccef-6a2b-4cb5-b10e-83a5badd234f"/>
    <xsd:import namespace="d38a5aaa-dae0-49e9-92ac-d9dc6f3bb94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BillingMetadata"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01ccef-6a2b-4cb5-b10e-83a5badd23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影像標籤" ma:readOnly="false" ma:fieldId="{5cf76f15-5ced-4ddc-b409-7134ff3c332f}" ma:taxonomyMulti="true" ma:sspId="33bc2c1c-8cd2-4d33-9e18-808830d10f7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38a5aaa-dae0-49e9-92ac-d9dc6f3bb94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4aae493-499e-4636-99f8-3e805d0f3abe}" ma:internalName="TaxCatchAll" ma:showField="CatchAllData" ma:web="d38a5aaa-dae0-49e9-92ac-d9dc6f3bb9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09B63A-A4C3-47F9-B468-53CE6BD3A899}">
  <ds:schemaRefs>
    <ds:schemaRef ds:uri="http://schemas.microsoft.com/office/2006/metadata/properties"/>
    <ds:schemaRef ds:uri="http://schemas.microsoft.com/office/infopath/2007/PartnerControls"/>
    <ds:schemaRef ds:uri="d38a5aaa-dae0-49e9-92ac-d9dc6f3bb943"/>
    <ds:schemaRef ds:uri="7301ccef-6a2b-4cb5-b10e-83a5badd234f"/>
  </ds:schemaRefs>
</ds:datastoreItem>
</file>

<file path=customXml/itemProps2.xml><?xml version="1.0" encoding="utf-8"?>
<ds:datastoreItem xmlns:ds="http://schemas.openxmlformats.org/officeDocument/2006/customXml" ds:itemID="{AE130BAE-C8F7-45D5-AC6C-2AAAA7AB6B73}">
  <ds:schemaRefs>
    <ds:schemaRef ds:uri="http://schemas.microsoft.com/sharepoint/v3/contenttype/forms"/>
  </ds:schemaRefs>
</ds:datastoreItem>
</file>

<file path=customXml/itemProps3.xml><?xml version="1.0" encoding="utf-8"?>
<ds:datastoreItem xmlns:ds="http://schemas.openxmlformats.org/officeDocument/2006/customXml" ds:itemID="{789E5FFD-65C4-45F4-87F6-39524B8EB9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01ccef-6a2b-4cb5-b10e-83a5badd234f"/>
    <ds:schemaRef ds:uri="d38a5aaa-dae0-49e9-92ac-d9dc6f3bb9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2424</TotalTime>
  <Words>1260</Words>
  <Application>Microsoft Office PowerPoint</Application>
  <PresentationFormat>寬螢幕</PresentationFormat>
  <Paragraphs>228</Paragraphs>
  <Slides>15</Slides>
  <Notes>1</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15</vt:i4>
      </vt:variant>
    </vt:vector>
  </HeadingPairs>
  <TitlesOfParts>
    <vt:vector size="22" baseType="lpstr">
      <vt:lpstr>微軟正黑體</vt:lpstr>
      <vt:lpstr>標楷體</vt:lpstr>
      <vt:lpstr>Arial</vt:lpstr>
      <vt:lpstr>Calibri</vt:lpstr>
      <vt:lpstr>Times New Roman</vt:lpstr>
      <vt:lpstr>Wingdings</vt:lpstr>
      <vt:lpstr>Office 佈景主題</vt:lpstr>
      <vt:lpstr>次世代產業新創企業發展計畫 深科技新創共創獎勵</vt:lpstr>
      <vt:lpstr>簡報大綱</vt:lpstr>
      <vt:lpstr>一、公司簡介</vt:lpstr>
      <vt:lpstr>一、公司簡介</vt:lpstr>
      <vt:lpstr>二、深科技產業需求與痛點</vt:lpstr>
      <vt:lpstr>三、產品/服務解決方案</vt:lpstr>
      <vt:lpstr>四、過往實績與驗證基礎</vt:lpstr>
      <vt:lpstr>五、執行規劃</vt:lpstr>
      <vt:lpstr>六、競爭力、可行性與風險說明</vt:lpstr>
      <vt:lpstr>七、查核點與預期效益</vt:lpstr>
      <vt:lpstr>七、查核點與預期效益</vt:lpstr>
      <vt:lpstr>七、查核點與預期效益</vt:lpstr>
      <vt:lpstr>PowerPoint 簡報</vt:lpstr>
      <vt:lpstr>九、附件</vt:lpstr>
      <vt:lpstr>簡報結束 敬請指教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113年度「次世代產業新創淬鍊計畫」- 綠色加速器—提案簡報（模板）</dc:title>
  <dc:creator>葉柏佑</dc:creator>
  <cp:lastModifiedBy>林家寧</cp:lastModifiedBy>
  <cp:revision>154</cp:revision>
  <dcterms:created xsi:type="dcterms:W3CDTF">2024-01-29T01:56:35Z</dcterms:created>
  <dcterms:modified xsi:type="dcterms:W3CDTF">2026-03-18T03:35:29Z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1928700</vt:r8>
  </property>
  <property fmtid="{D5CDD505-2E9C-101B-9397-08002B2CF9AE}" pid="3" name="ContentTypeId">
    <vt:lpwstr>0x01010040998FD98B526744B83392A21721EA18</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