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2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02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B4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03" autoAdjust="0"/>
    <p:restoredTop sz="93681" autoAdjust="0"/>
  </p:normalViewPr>
  <p:slideViewPr>
    <p:cSldViewPr snapToGrid="0">
      <p:cViewPr varScale="1">
        <p:scale>
          <a:sx n="71" d="100"/>
          <a:sy n="71" d="100"/>
        </p:scale>
        <p:origin x="681" y="51"/>
      </p:cViewPr>
      <p:guideLst>
        <p:guide orient="horz" pos="2160"/>
        <p:guide pos="202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葉柏佑" userId="c1e87985-d369-407a-bed2-d4e66ac1b258" providerId="ADAL" clId="{118E483C-7821-40B1-B8D6-1B5E7CE8D7FB}"/>
    <pc:docChg chg="undo custSel modSld">
      <pc:chgData name="葉柏佑" userId="c1e87985-d369-407a-bed2-d4e66ac1b258" providerId="ADAL" clId="{118E483C-7821-40B1-B8D6-1B5E7CE8D7FB}" dt="2026-02-11T04:52:57.342" v="375" actId="108"/>
      <pc:docMkLst>
        <pc:docMk/>
      </pc:docMkLst>
      <pc:sldChg chg="delSp modSp mod">
        <pc:chgData name="葉柏佑" userId="c1e87985-d369-407a-bed2-d4e66ac1b258" providerId="ADAL" clId="{118E483C-7821-40B1-B8D6-1B5E7CE8D7FB}" dt="2026-02-11T04:52:57.342" v="375" actId="108"/>
        <pc:sldMkLst>
          <pc:docMk/>
          <pc:sldMk cId="4232470788" sldId="292"/>
        </pc:sldMkLst>
        <pc:spChg chg="del mod">
          <ac:chgData name="葉柏佑" userId="c1e87985-d369-407a-bed2-d4e66ac1b258" providerId="ADAL" clId="{118E483C-7821-40B1-B8D6-1B5E7CE8D7FB}" dt="2026-02-09T00:40:39.740" v="107" actId="478"/>
          <ac:spMkLst>
            <pc:docMk/>
            <pc:sldMk cId="4232470788" sldId="292"/>
            <ac:spMk id="13" creationId="{ECD1004E-916C-380D-EB66-C08AEFAA82BB}"/>
          </ac:spMkLst>
        </pc:spChg>
        <pc:spChg chg="del mod">
          <ac:chgData name="葉柏佑" userId="c1e87985-d369-407a-bed2-d4e66ac1b258" providerId="ADAL" clId="{118E483C-7821-40B1-B8D6-1B5E7CE8D7FB}" dt="2026-02-09T00:40:39.742" v="109"/>
          <ac:spMkLst>
            <pc:docMk/>
            <pc:sldMk cId="4232470788" sldId="292"/>
            <ac:spMk id="14" creationId="{7295624B-15DF-76C9-C0FF-68D48C78F81B}"/>
          </ac:spMkLst>
        </pc:spChg>
        <pc:spChg chg="mod">
          <ac:chgData name="葉柏佑" userId="c1e87985-d369-407a-bed2-d4e66ac1b258" providerId="ADAL" clId="{118E483C-7821-40B1-B8D6-1B5E7CE8D7FB}" dt="2026-02-09T00:40:53.107" v="123" actId="1076"/>
          <ac:spMkLst>
            <pc:docMk/>
            <pc:sldMk cId="4232470788" sldId="292"/>
            <ac:spMk id="15" creationId="{6E217D0D-E4EE-D010-0549-4092AB7B2FBB}"/>
          </ac:spMkLst>
        </pc:spChg>
        <pc:spChg chg="mod">
          <ac:chgData name="葉柏佑" userId="c1e87985-d369-407a-bed2-d4e66ac1b258" providerId="ADAL" clId="{118E483C-7821-40B1-B8D6-1B5E7CE8D7FB}" dt="2026-02-09T00:41:28.198" v="204" actId="20577"/>
          <ac:spMkLst>
            <pc:docMk/>
            <pc:sldMk cId="4232470788" sldId="292"/>
            <ac:spMk id="16" creationId="{99144E9B-FADB-7AB5-029D-42895411644B}"/>
          </ac:spMkLst>
        </pc:spChg>
        <pc:spChg chg="mod">
          <ac:chgData name="葉柏佑" userId="c1e87985-d369-407a-bed2-d4e66ac1b258" providerId="ADAL" clId="{118E483C-7821-40B1-B8D6-1B5E7CE8D7FB}" dt="2026-02-11T04:51:40.698" v="295" actId="20577"/>
          <ac:spMkLst>
            <pc:docMk/>
            <pc:sldMk cId="4232470788" sldId="292"/>
            <ac:spMk id="24" creationId="{39926256-C2D0-D562-842C-568DA658599A}"/>
          </ac:spMkLst>
        </pc:spChg>
        <pc:spChg chg="mod">
          <ac:chgData name="葉柏佑" userId="c1e87985-d369-407a-bed2-d4e66ac1b258" providerId="ADAL" clId="{118E483C-7821-40B1-B8D6-1B5E7CE8D7FB}" dt="2026-02-11T04:51:38.685" v="293" actId="13926"/>
          <ac:spMkLst>
            <pc:docMk/>
            <pc:sldMk cId="4232470788" sldId="292"/>
            <ac:spMk id="29" creationId="{7A29733F-3004-C2F1-11A5-E87D143B7CE4}"/>
          </ac:spMkLst>
        </pc:spChg>
        <pc:spChg chg="mod">
          <ac:chgData name="葉柏佑" userId="c1e87985-d369-407a-bed2-d4e66ac1b258" providerId="ADAL" clId="{118E483C-7821-40B1-B8D6-1B5E7CE8D7FB}" dt="2026-02-11T04:52:57.342" v="375" actId="108"/>
          <ac:spMkLst>
            <pc:docMk/>
            <pc:sldMk cId="4232470788" sldId="292"/>
            <ac:spMk id="30" creationId="{B78CBAF9-C418-BD77-5F3A-4AA11A219435}"/>
          </ac:spMkLst>
        </pc:spChg>
        <pc:graphicFrameChg chg="mod modGraphic">
          <ac:chgData name="葉柏佑" userId="c1e87985-d369-407a-bed2-d4e66ac1b258" providerId="ADAL" clId="{118E483C-7821-40B1-B8D6-1B5E7CE8D7FB}" dt="2026-02-09T00:56:04.812" v="270"/>
          <ac:graphicFrameMkLst>
            <pc:docMk/>
            <pc:sldMk cId="4232470788" sldId="292"/>
            <ac:graphicFrameMk id="42" creationId="{7C1F69C7-079B-B536-465A-A96AB2DC9AC3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8902E948-E7E7-4022-8CE0-F2B0A24105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24F11D2-4531-454C-9A10-EA81AEAC688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EB247-C729-4464-ACC8-7C086453E54B}" type="datetimeFigureOut">
              <a:rPr lang="zh-TW" altLang="en-US" smtClean="0"/>
              <a:t>2026/2/11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4F923A49-14AD-423F-922C-32FE4B4C05B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C8EEBE6-3E23-4C9F-AA67-D26A80903C6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0F900-7066-49CA-BC14-259D58EE04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642784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4320E1-6B5A-4BC9-A6C0-BF6EF80C4790}" type="datetimeFigureOut">
              <a:rPr lang="zh-TW" altLang="en-US" smtClean="0"/>
              <a:t>2026/2/11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CD9E8-2F2D-4D5C-98C9-57C66D9F47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136781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CD9E8-2F2D-4D5C-98C9-57C66D9F47F8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7792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2D5A932-E60B-47E5-9EB1-94F9F4798F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DAC31FA-BAAA-462A-BD0D-35B1B30B8F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</p:spTree>
    <p:extLst>
      <p:ext uri="{BB962C8B-B14F-4D97-AF65-F5344CB8AC3E}">
        <p14:creationId xmlns:p14="http://schemas.microsoft.com/office/powerpoint/2010/main" val="791280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9FEFF3-DFFA-0224-1088-2D4C35CEA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C6C6F0D8-D9B3-BF04-D97A-034F25D64B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1C2D25F-52C1-A72E-1F35-DAD0F347652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1925638"/>
            <a:ext cx="10515600" cy="38528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398750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fif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E3A877E4-C8A2-4983-9C99-36157F551CD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22" y="6595073"/>
            <a:ext cx="1407880" cy="263872"/>
          </a:xfrm>
          <a:prstGeom prst="rect">
            <a:avLst/>
          </a:prstGeom>
        </p:spPr>
      </p:pic>
      <p:pic>
        <p:nvPicPr>
          <p:cNvPr id="4" name="圖片 3">
            <a:extLst>
              <a:ext uri="{FF2B5EF4-FFF2-40B4-BE49-F238E27FC236}">
                <a16:creationId xmlns:a16="http://schemas.microsoft.com/office/drawing/2014/main" id="{0D510800-9D24-4D88-896C-3DA28C62379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602" y="6567613"/>
            <a:ext cx="894574" cy="288755"/>
          </a:xfrm>
          <a:prstGeom prst="rect">
            <a:avLst/>
          </a:prstGeom>
        </p:spPr>
      </p:pic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265E55D2-A95E-4C12-996E-9555598245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73551" y="6416857"/>
            <a:ext cx="4402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A2C0A-4559-4DCE-8FF0-13A454D63376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099308CD-9208-457F-ABB6-6DE15C425C7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2566" y="6612629"/>
            <a:ext cx="588945" cy="193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103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>
            <a:extLst>
              <a:ext uri="{FF2B5EF4-FFF2-40B4-BE49-F238E27FC236}">
                <a16:creationId xmlns:a16="http://schemas.microsoft.com/office/drawing/2014/main" id="{EF770B8D-F573-4BC3-79BE-B38F95665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557" y="246118"/>
            <a:ext cx="9964134" cy="420133"/>
          </a:xfrm>
        </p:spPr>
        <p:txBody>
          <a:bodyPr anchor="ctr"/>
          <a:lstStyle/>
          <a:p>
            <a:pPr algn="just"/>
            <a:r>
              <a:rPr lang="zh-TW" altLang="en-US" sz="32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公司名稱</a:t>
            </a:r>
            <a:r>
              <a:rPr lang="en-US" altLang="zh-TW" sz="32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/</a:t>
            </a:r>
            <a:r>
              <a:rPr lang="zh-TW" altLang="en-US" sz="32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計畫名稱</a:t>
            </a:r>
          </a:p>
        </p:txBody>
      </p:sp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DAA8FD4A-5AD1-4FAF-BE5C-13AA34A89D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1</a:t>
            </a:fld>
            <a:endParaRPr lang="zh-TW" altLang="en-US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36795F79-B219-A97D-8293-C03EA0CF4F99}"/>
              </a:ext>
            </a:extLst>
          </p:cNvPr>
          <p:cNvSpPr/>
          <p:nvPr/>
        </p:nvSpPr>
        <p:spPr>
          <a:xfrm>
            <a:off x="314036" y="117055"/>
            <a:ext cx="683491" cy="6834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公司</a:t>
            </a:r>
            <a:r>
              <a:rPr lang="en-US" altLang="zh-TW" sz="12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LOGO</a:t>
            </a:r>
            <a:endParaRPr lang="zh-TW" altLang="en-US" sz="1200" b="1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EBCAA354-997D-E5FF-C3DD-47AC87A6D1CE}"/>
              </a:ext>
            </a:extLst>
          </p:cNvPr>
          <p:cNvSpPr txBox="1"/>
          <p:nvPr/>
        </p:nvSpPr>
        <p:spPr>
          <a:xfrm>
            <a:off x="246757" y="922927"/>
            <a:ext cx="16256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公司基本資料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2E3257D3-3478-027C-213C-FB7BE6D37842}"/>
              </a:ext>
            </a:extLst>
          </p:cNvPr>
          <p:cNvSpPr txBox="1"/>
          <p:nvPr/>
        </p:nvSpPr>
        <p:spPr>
          <a:xfrm>
            <a:off x="246757" y="1292259"/>
            <a:ext cx="28751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成立時間：</a:t>
            </a:r>
            <a:r>
              <a:rPr lang="en-US" altLang="zh-TW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O.O.O</a:t>
            </a:r>
          </a:p>
          <a:p>
            <a:pPr algn="just">
              <a:spcAft>
                <a:spcPts val="6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實收資本額：</a:t>
            </a:r>
            <a:r>
              <a:rPr lang="en-US" altLang="zh-TW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O</a:t>
            </a: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萬元</a:t>
            </a:r>
            <a:endParaRPr lang="en-US" altLang="zh-TW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spcAft>
                <a:spcPts val="6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前一年營業額：</a:t>
            </a:r>
            <a:r>
              <a:rPr lang="en-US" altLang="zh-TW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O</a:t>
            </a: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萬元</a:t>
            </a:r>
            <a:endParaRPr lang="en-US" altLang="zh-TW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spcAft>
                <a:spcPts val="6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員工人數：</a:t>
            </a:r>
            <a:r>
              <a:rPr lang="en-US" altLang="zh-TW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O</a:t>
            </a: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人</a:t>
            </a:r>
            <a:endParaRPr lang="en-US" altLang="zh-TW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spcAft>
                <a:spcPts val="6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公司簡介：</a:t>
            </a:r>
            <a:r>
              <a:rPr lang="en-US" altLang="zh-TW" sz="1400" dirty="0">
                <a:solidFill>
                  <a:schemeClr val="tx1">
                    <a:lumMod val="60000"/>
                    <a:lumOff val="4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70</a:t>
            </a:r>
            <a:r>
              <a:rPr lang="zh-TW" altLang="en-US" sz="1400" dirty="0">
                <a:solidFill>
                  <a:schemeClr val="tx1">
                    <a:lumMod val="60000"/>
                    <a:lumOff val="4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字內簡述</a:t>
            </a: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6E217D0D-E4EE-D010-0549-4092AB7B2FBB}"/>
              </a:ext>
            </a:extLst>
          </p:cNvPr>
          <p:cNvSpPr txBox="1"/>
          <p:nvPr/>
        </p:nvSpPr>
        <p:spPr>
          <a:xfrm>
            <a:off x="246757" y="4347811"/>
            <a:ext cx="208079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產業類型</a:t>
            </a:r>
            <a:r>
              <a:rPr kumimoji="0" lang="en-US" altLang="zh-TW" sz="1200" b="0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</a:t>
            </a:r>
            <a:r>
              <a:rPr kumimoji="0" lang="zh-TW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複選</a:t>
            </a:r>
            <a:r>
              <a:rPr kumimoji="0" lang="en-US" altLang="zh-TW" sz="1200" b="0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)</a:t>
            </a:r>
            <a:endParaRPr lang="zh-TW" altLang="en-US" sz="16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99144E9B-FADB-7AB5-029D-42895411644B}"/>
              </a:ext>
            </a:extLst>
          </p:cNvPr>
          <p:cNvSpPr txBox="1"/>
          <p:nvPr/>
        </p:nvSpPr>
        <p:spPr>
          <a:xfrm>
            <a:off x="314036" y="4686365"/>
            <a:ext cx="2801243" cy="1577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□ 半導體</a:t>
            </a:r>
            <a:endParaRPr lang="en-US" altLang="zh-TW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spcAft>
                <a:spcPts val="3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□ 人工智慧</a:t>
            </a:r>
          </a:p>
          <a:p>
            <a:pPr algn="just">
              <a:spcAft>
                <a:spcPts val="3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□ 次世代通訊</a:t>
            </a:r>
            <a:endParaRPr lang="en-US" altLang="zh-TW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spcAft>
                <a:spcPts val="3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□ 軍工</a:t>
            </a:r>
            <a:endParaRPr lang="en-US" altLang="zh-TW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spcAft>
                <a:spcPts val="3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□ 安控</a:t>
            </a:r>
            <a:endParaRPr lang="en-US" altLang="zh-TW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spcAft>
                <a:spcPts val="3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□ 其他：</a:t>
            </a:r>
            <a:endParaRPr lang="en-US" altLang="zh-TW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E7BE5C02-9DE8-2442-3322-BCBC238BB3A9}"/>
              </a:ext>
            </a:extLst>
          </p:cNvPr>
          <p:cNvSpPr txBox="1"/>
          <p:nvPr/>
        </p:nvSpPr>
        <p:spPr>
          <a:xfrm>
            <a:off x="3310660" y="874529"/>
            <a:ext cx="1625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計畫內容</a:t>
            </a:r>
          </a:p>
        </p:txBody>
      </p:sp>
      <p:sp>
        <p:nvSpPr>
          <p:cNvPr id="18" name="Rectangle 14">
            <a:extLst>
              <a:ext uri="{FF2B5EF4-FFF2-40B4-BE49-F238E27FC236}">
                <a16:creationId xmlns:a16="http://schemas.microsoft.com/office/drawing/2014/main" id="{EA875006-2FA8-4A60-ACCC-F56F061360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0660" y="1243861"/>
            <a:ext cx="1404000" cy="45719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txBody>
          <a:bodyPr lIns="91435" tIns="45718" rIns="91435" bIns="45718"/>
          <a:lstStyle>
            <a:lvl1pPr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zh-TW" sz="2400" b="0" dirty="0">
              <a:solidFill>
                <a:srgbClr val="000000"/>
              </a:solidFill>
              <a:latin typeface="標楷體"/>
              <a:ea typeface="標楷體"/>
            </a:endParaRPr>
          </a:p>
        </p:txBody>
      </p: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id="{23CD5A06-848F-FA3F-FAD9-A92C917BD339}"/>
              </a:ext>
            </a:extLst>
          </p:cNvPr>
          <p:cNvCxnSpPr/>
          <p:nvPr/>
        </p:nvCxnSpPr>
        <p:spPr>
          <a:xfrm>
            <a:off x="3216275" y="948058"/>
            <a:ext cx="0" cy="5610407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43D1C70F-3901-CB1B-AD57-BD9387FAAD26}"/>
              </a:ext>
            </a:extLst>
          </p:cNvPr>
          <p:cNvSpPr txBox="1"/>
          <p:nvPr/>
        </p:nvSpPr>
        <p:spPr>
          <a:xfrm>
            <a:off x="3310659" y="1310462"/>
            <a:ext cx="25662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A. </a:t>
            </a:r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需求洞察與痛點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D0D98AC9-FD54-4C8F-15E0-CD086528FD85}"/>
              </a:ext>
            </a:extLst>
          </p:cNvPr>
          <p:cNvSpPr txBox="1"/>
          <p:nvPr/>
        </p:nvSpPr>
        <p:spPr>
          <a:xfrm>
            <a:off x="3310659" y="2051956"/>
            <a:ext cx="25662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B. </a:t>
            </a:r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產品</a:t>
            </a:r>
            <a:r>
              <a:rPr lang="en-US" altLang="zh-TW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/</a:t>
            </a:r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服務解決方案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39926256-C2D0-D562-842C-568DA658599A}"/>
              </a:ext>
            </a:extLst>
          </p:cNvPr>
          <p:cNvSpPr txBox="1"/>
          <p:nvPr/>
        </p:nvSpPr>
        <p:spPr>
          <a:xfrm>
            <a:off x="3310659" y="3487823"/>
            <a:ext cx="25662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C. </a:t>
            </a:r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驗證規劃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A22FEEA4-D3B7-53E4-6AE7-4D909EAC3CA9}"/>
              </a:ext>
            </a:extLst>
          </p:cNvPr>
          <p:cNvSpPr txBox="1"/>
          <p:nvPr/>
        </p:nvSpPr>
        <p:spPr>
          <a:xfrm>
            <a:off x="3310659" y="5583777"/>
            <a:ext cx="25662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D. </a:t>
            </a:r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預期效益與商業發展</a:t>
            </a:r>
          </a:p>
        </p:txBody>
      </p:sp>
      <p:grpSp>
        <p:nvGrpSpPr>
          <p:cNvPr id="36" name="群組 35">
            <a:extLst>
              <a:ext uri="{FF2B5EF4-FFF2-40B4-BE49-F238E27FC236}">
                <a16:creationId xmlns:a16="http://schemas.microsoft.com/office/drawing/2014/main" id="{EBF73013-6446-362C-5767-49E907533BEA}"/>
              </a:ext>
            </a:extLst>
          </p:cNvPr>
          <p:cNvGrpSpPr/>
          <p:nvPr/>
        </p:nvGrpSpPr>
        <p:grpSpPr>
          <a:xfrm>
            <a:off x="3381382" y="3805288"/>
            <a:ext cx="1995630" cy="1732432"/>
            <a:chOff x="3381382" y="3913302"/>
            <a:chExt cx="2151206" cy="1732432"/>
          </a:xfrm>
        </p:grpSpPr>
        <p:sp>
          <p:nvSpPr>
            <p:cNvPr id="29" name="矩形: 圓角 28">
              <a:extLst>
                <a:ext uri="{FF2B5EF4-FFF2-40B4-BE49-F238E27FC236}">
                  <a16:creationId xmlns:a16="http://schemas.microsoft.com/office/drawing/2014/main" id="{7A29733F-3004-C2F1-11A5-E87D143B7CE4}"/>
                </a:ext>
              </a:extLst>
            </p:cNvPr>
            <p:cNvSpPr/>
            <p:nvPr/>
          </p:nvSpPr>
          <p:spPr>
            <a:xfrm>
              <a:off x="3381383" y="4149725"/>
              <a:ext cx="2151200" cy="1496009"/>
            </a:xfrm>
            <a:prstGeom prst="roundRect">
              <a:avLst>
                <a:gd name="adj" fmla="val 9783"/>
              </a:avLst>
            </a:prstGeom>
            <a:solidFill>
              <a:schemeClr val="bg1"/>
            </a:solidFill>
            <a:ln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just">
                <a:lnSpc>
                  <a:spcPct val="150000"/>
                </a:lnSpc>
              </a:pPr>
              <a:r>
                <a:rPr lang="zh-TW" altLang="en-US" sz="1400" b="1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合作場域</a:t>
              </a:r>
              <a:endParaRPr lang="en-US" altLang="zh-TW" sz="1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  <a:p>
              <a:pPr algn="just"/>
              <a:r>
                <a:rPr lang="zh-TW" altLang="en-US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請列出具體單位名稱，</a:t>
              </a:r>
              <a:r>
                <a:rPr lang="en-US" altLang="zh-TW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Ex.</a:t>
              </a:r>
              <a:r>
                <a:rPr lang="zh-TW" altLang="en-US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 </a:t>
              </a:r>
              <a:r>
                <a:rPr lang="en-US" altLang="zh-TW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OO</a:t>
              </a:r>
              <a:r>
                <a:rPr lang="zh-TW" altLang="en-US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晶圓</a:t>
              </a:r>
              <a:r>
                <a:rPr lang="en-US" altLang="zh-TW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/</a:t>
              </a:r>
              <a:r>
                <a:rPr lang="zh-TW" altLang="en-US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封測廠、</a:t>
              </a:r>
              <a:r>
                <a:rPr lang="en-US" altLang="zh-TW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OO</a:t>
              </a:r>
              <a:r>
                <a:rPr lang="zh-TW" altLang="en-US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系統</a:t>
              </a:r>
              <a:r>
                <a:rPr lang="en-US" altLang="zh-TW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/</a:t>
              </a:r>
              <a:r>
                <a:rPr lang="zh-TW" altLang="en-US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設備商、</a:t>
              </a:r>
              <a:r>
                <a:rPr lang="en-US" altLang="zh-TW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OO</a:t>
              </a:r>
              <a:r>
                <a:rPr lang="zh-TW" altLang="en-US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研究機構實驗室</a:t>
              </a:r>
            </a:p>
          </p:txBody>
        </p:sp>
        <p:sp>
          <p:nvSpPr>
            <p:cNvPr id="27" name="矩形: 圓角化同側角落 26">
              <a:extLst>
                <a:ext uri="{FF2B5EF4-FFF2-40B4-BE49-F238E27FC236}">
                  <a16:creationId xmlns:a16="http://schemas.microsoft.com/office/drawing/2014/main" id="{18508427-A059-0F7F-685F-D33B4393B190}"/>
                </a:ext>
              </a:extLst>
            </p:cNvPr>
            <p:cNvSpPr/>
            <p:nvPr/>
          </p:nvSpPr>
          <p:spPr>
            <a:xfrm>
              <a:off x="3381382" y="3913302"/>
              <a:ext cx="2151206" cy="338554"/>
            </a:xfrm>
            <a:prstGeom prst="round2SameRect">
              <a:avLst>
                <a:gd name="adj1" fmla="val 34130"/>
                <a:gd name="adj2" fmla="val 0"/>
              </a:avLst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WHO</a:t>
              </a:r>
              <a:endPara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37" name="群組 36">
            <a:extLst>
              <a:ext uri="{FF2B5EF4-FFF2-40B4-BE49-F238E27FC236}">
                <a16:creationId xmlns:a16="http://schemas.microsoft.com/office/drawing/2014/main" id="{98E8CEAA-DAAE-7F62-0C6A-1C0F6B3F6673}"/>
              </a:ext>
            </a:extLst>
          </p:cNvPr>
          <p:cNvGrpSpPr/>
          <p:nvPr/>
        </p:nvGrpSpPr>
        <p:grpSpPr>
          <a:xfrm>
            <a:off x="5447735" y="3805288"/>
            <a:ext cx="2791101" cy="1732432"/>
            <a:chOff x="5697690" y="3913302"/>
            <a:chExt cx="2660630" cy="1732432"/>
          </a:xfrm>
        </p:grpSpPr>
        <p:sp>
          <p:nvSpPr>
            <p:cNvPr id="30" name="矩形: 圓角 29">
              <a:extLst>
                <a:ext uri="{FF2B5EF4-FFF2-40B4-BE49-F238E27FC236}">
                  <a16:creationId xmlns:a16="http://schemas.microsoft.com/office/drawing/2014/main" id="{B78CBAF9-C418-BD77-5F3A-4AA11A219435}"/>
                </a:ext>
              </a:extLst>
            </p:cNvPr>
            <p:cNvSpPr/>
            <p:nvPr/>
          </p:nvSpPr>
          <p:spPr>
            <a:xfrm>
              <a:off x="5697690" y="4149725"/>
              <a:ext cx="2660623" cy="1496009"/>
            </a:xfrm>
            <a:prstGeom prst="roundRect">
              <a:avLst>
                <a:gd name="adj" fmla="val 9783"/>
              </a:avLst>
            </a:prstGeom>
            <a:solidFill>
              <a:schemeClr val="bg1"/>
            </a:solidFill>
            <a:ln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just">
                <a:lnSpc>
                  <a:spcPct val="150000"/>
                </a:lnSpc>
              </a:pPr>
              <a:r>
                <a:rPr lang="zh-TW" altLang="en-US" sz="1400" b="1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驗證規模</a:t>
              </a:r>
              <a:endParaRPr lang="en-US" altLang="zh-TW" sz="1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  <a:p>
              <a:pPr algn="just"/>
              <a:r>
                <a:rPr lang="zh-TW" altLang="en-US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請量化驗證項目與目標</a:t>
              </a:r>
              <a:r>
                <a:rPr lang="en-US" altLang="zh-TW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,</a:t>
              </a:r>
            </a:p>
            <a:p>
              <a:pPr algn="just"/>
              <a:r>
                <a:rPr lang="en-US" altLang="zh-TW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Ex. </a:t>
              </a:r>
              <a:r>
                <a:rPr lang="zh-TW" altLang="en-US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樣品</a:t>
              </a:r>
              <a:r>
                <a:rPr lang="en-US" altLang="zh-TW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/</a:t>
              </a:r>
              <a:r>
                <a:rPr lang="zh-TW" altLang="en-US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批次數、測試案例數、驗證環境、目標指標等</a:t>
              </a:r>
            </a:p>
          </p:txBody>
        </p:sp>
        <p:sp>
          <p:nvSpPr>
            <p:cNvPr id="31" name="矩形: 圓角化同側角落 30">
              <a:extLst>
                <a:ext uri="{FF2B5EF4-FFF2-40B4-BE49-F238E27FC236}">
                  <a16:creationId xmlns:a16="http://schemas.microsoft.com/office/drawing/2014/main" id="{96FF22FA-06E4-5DE4-B452-094CEE8577CF}"/>
                </a:ext>
              </a:extLst>
            </p:cNvPr>
            <p:cNvSpPr/>
            <p:nvPr/>
          </p:nvSpPr>
          <p:spPr>
            <a:xfrm>
              <a:off x="5697690" y="3913302"/>
              <a:ext cx="2660630" cy="338554"/>
            </a:xfrm>
            <a:prstGeom prst="round2SameRect">
              <a:avLst>
                <a:gd name="adj1" fmla="val 34130"/>
                <a:gd name="adj2" fmla="val 0"/>
              </a:avLst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SCALE</a:t>
              </a:r>
              <a:endPara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39" name="群組 38">
            <a:extLst>
              <a:ext uri="{FF2B5EF4-FFF2-40B4-BE49-F238E27FC236}">
                <a16:creationId xmlns:a16="http://schemas.microsoft.com/office/drawing/2014/main" id="{C2A4BD4A-9E2D-0C57-1263-75A8B0258F65}"/>
              </a:ext>
            </a:extLst>
          </p:cNvPr>
          <p:cNvGrpSpPr/>
          <p:nvPr/>
        </p:nvGrpSpPr>
        <p:grpSpPr>
          <a:xfrm>
            <a:off x="8309552" y="3805288"/>
            <a:ext cx="3635700" cy="1732432"/>
            <a:chOff x="8523414" y="3913302"/>
            <a:chExt cx="3421837" cy="1732432"/>
          </a:xfrm>
        </p:grpSpPr>
        <p:sp>
          <p:nvSpPr>
            <p:cNvPr id="32" name="矩形: 圓角 31">
              <a:extLst>
                <a:ext uri="{FF2B5EF4-FFF2-40B4-BE49-F238E27FC236}">
                  <a16:creationId xmlns:a16="http://schemas.microsoft.com/office/drawing/2014/main" id="{55E6BC26-5AD8-074B-789B-F8687EB95E9F}"/>
                </a:ext>
              </a:extLst>
            </p:cNvPr>
            <p:cNvSpPr/>
            <p:nvPr/>
          </p:nvSpPr>
          <p:spPr>
            <a:xfrm>
              <a:off x="8523415" y="4149725"/>
              <a:ext cx="3421828" cy="1496009"/>
            </a:xfrm>
            <a:prstGeom prst="roundRect">
              <a:avLst>
                <a:gd name="adj" fmla="val 9783"/>
              </a:avLst>
            </a:prstGeom>
            <a:solidFill>
              <a:schemeClr val="bg1"/>
            </a:solidFill>
            <a:ln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just">
                <a:lnSpc>
                  <a:spcPct val="150000"/>
                </a:lnSpc>
              </a:pPr>
              <a:r>
                <a:rPr lang="zh-TW" altLang="en-US" sz="1400" b="1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執行方法</a:t>
              </a:r>
            </a:p>
          </p:txBody>
        </p:sp>
        <p:sp>
          <p:nvSpPr>
            <p:cNvPr id="33" name="矩形: 圓角化同側角落 32">
              <a:extLst>
                <a:ext uri="{FF2B5EF4-FFF2-40B4-BE49-F238E27FC236}">
                  <a16:creationId xmlns:a16="http://schemas.microsoft.com/office/drawing/2014/main" id="{097AEC49-AA7B-8461-19F4-B975E02EC4FA}"/>
                </a:ext>
              </a:extLst>
            </p:cNvPr>
            <p:cNvSpPr/>
            <p:nvPr/>
          </p:nvSpPr>
          <p:spPr>
            <a:xfrm>
              <a:off x="8523414" y="3913302"/>
              <a:ext cx="3421837" cy="338554"/>
            </a:xfrm>
            <a:prstGeom prst="round2SameRect">
              <a:avLst>
                <a:gd name="adj1" fmla="val 34130"/>
                <a:gd name="adj2" fmla="val 0"/>
              </a:avLst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HOW</a:t>
              </a:r>
              <a:endPara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aphicFrame>
        <p:nvGraphicFramePr>
          <p:cNvPr id="42" name="表格 41">
            <a:extLst>
              <a:ext uri="{FF2B5EF4-FFF2-40B4-BE49-F238E27FC236}">
                <a16:creationId xmlns:a16="http://schemas.microsoft.com/office/drawing/2014/main" id="{7C1F69C7-079B-B536-465A-A96AB2DC9A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359087"/>
              </p:ext>
            </p:extLst>
          </p:nvPr>
        </p:nvGraphicFramePr>
        <p:xfrm>
          <a:off x="3375291" y="1658254"/>
          <a:ext cx="8569948" cy="35709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93514">
                  <a:extLst>
                    <a:ext uri="{9D8B030D-6E8A-4147-A177-3AD203B41FA5}">
                      <a16:colId xmlns:a16="http://schemas.microsoft.com/office/drawing/2014/main" val="1769279593"/>
                    </a:ext>
                  </a:extLst>
                </a:gridCol>
                <a:gridCol w="2290613">
                  <a:extLst>
                    <a:ext uri="{9D8B030D-6E8A-4147-A177-3AD203B41FA5}">
                      <a16:colId xmlns:a16="http://schemas.microsoft.com/office/drawing/2014/main" val="1948896319"/>
                    </a:ext>
                  </a:extLst>
                </a:gridCol>
                <a:gridCol w="988291">
                  <a:extLst>
                    <a:ext uri="{9D8B030D-6E8A-4147-A177-3AD203B41FA5}">
                      <a16:colId xmlns:a16="http://schemas.microsoft.com/office/drawing/2014/main" val="206163485"/>
                    </a:ext>
                  </a:extLst>
                </a:gridCol>
                <a:gridCol w="4297530">
                  <a:extLst>
                    <a:ext uri="{9D8B030D-6E8A-4147-A177-3AD203B41FA5}">
                      <a16:colId xmlns:a16="http://schemas.microsoft.com/office/drawing/2014/main" val="4293281154"/>
                    </a:ext>
                  </a:extLst>
                </a:gridCol>
              </a:tblGrid>
              <a:tr h="357091">
                <a:tc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目標對象：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核心痛點：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簡述深科技產業「尚未解決」</a:t>
                      </a:r>
                      <a:r>
                        <a:rPr lang="zh-TW" altLang="en-US" sz="140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的具體核心需求</a:t>
                      </a:r>
                      <a:endParaRPr lang="zh-TW" altLang="en-US" sz="1400" dirty="0"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31189"/>
                  </a:ext>
                </a:extLst>
              </a:tr>
            </a:tbl>
          </a:graphicData>
        </a:graphic>
      </p:graphicFrame>
      <p:graphicFrame>
        <p:nvGraphicFramePr>
          <p:cNvPr id="43" name="表格 42">
            <a:extLst>
              <a:ext uri="{FF2B5EF4-FFF2-40B4-BE49-F238E27FC236}">
                <a16:creationId xmlns:a16="http://schemas.microsoft.com/office/drawing/2014/main" id="{9BEDF2B1-3842-F68E-1205-7614957032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61901"/>
              </p:ext>
            </p:extLst>
          </p:nvPr>
        </p:nvGraphicFramePr>
        <p:xfrm>
          <a:off x="3375291" y="2381401"/>
          <a:ext cx="8569948" cy="1055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3514">
                  <a:extLst>
                    <a:ext uri="{9D8B030D-6E8A-4147-A177-3AD203B41FA5}">
                      <a16:colId xmlns:a16="http://schemas.microsoft.com/office/drawing/2014/main" val="1769279593"/>
                    </a:ext>
                  </a:extLst>
                </a:gridCol>
                <a:gridCol w="7576434">
                  <a:extLst>
                    <a:ext uri="{9D8B030D-6E8A-4147-A177-3AD203B41FA5}">
                      <a16:colId xmlns:a16="http://schemas.microsoft.com/office/drawing/2014/main" val="1948896319"/>
                    </a:ext>
                  </a:extLst>
                </a:gridCol>
              </a:tblGrid>
              <a:tr h="351750">
                <a:tc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產品名稱：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31189"/>
                  </a:ext>
                </a:extLst>
              </a:tr>
              <a:tr h="351750">
                <a:tc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核心功能：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430681"/>
                  </a:ext>
                </a:extLst>
              </a:tr>
              <a:tr h="351750">
                <a:tc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過往實績：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簡述已完成之 </a:t>
                      </a:r>
                      <a:r>
                        <a:rPr lang="en-US" altLang="zh-TW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POC </a:t>
                      </a:r>
                      <a:r>
                        <a:rPr lang="zh-TW" altLang="en-US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成果或關鍵客戶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465729"/>
                  </a:ext>
                </a:extLst>
              </a:tr>
            </a:tbl>
          </a:graphicData>
        </a:graphic>
      </p:graphicFrame>
      <p:graphicFrame>
        <p:nvGraphicFramePr>
          <p:cNvPr id="45" name="表格 44">
            <a:extLst>
              <a:ext uri="{FF2B5EF4-FFF2-40B4-BE49-F238E27FC236}">
                <a16:creationId xmlns:a16="http://schemas.microsoft.com/office/drawing/2014/main" id="{94C6D117-8D70-5D34-ED1C-5132801033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256288"/>
              </p:ext>
            </p:extLst>
          </p:nvPr>
        </p:nvGraphicFramePr>
        <p:xfrm>
          <a:off x="3469671" y="5922331"/>
          <a:ext cx="4307345" cy="71418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27194">
                  <a:extLst>
                    <a:ext uri="{9D8B030D-6E8A-4147-A177-3AD203B41FA5}">
                      <a16:colId xmlns:a16="http://schemas.microsoft.com/office/drawing/2014/main" val="1769279593"/>
                    </a:ext>
                  </a:extLst>
                </a:gridCol>
                <a:gridCol w="847847">
                  <a:extLst>
                    <a:ext uri="{9D8B030D-6E8A-4147-A177-3AD203B41FA5}">
                      <a16:colId xmlns:a16="http://schemas.microsoft.com/office/drawing/2014/main" val="1948896319"/>
                    </a:ext>
                  </a:extLst>
                </a:gridCol>
                <a:gridCol w="1277136">
                  <a:extLst>
                    <a:ext uri="{9D8B030D-6E8A-4147-A177-3AD203B41FA5}">
                      <a16:colId xmlns:a16="http://schemas.microsoft.com/office/drawing/2014/main" val="46438821"/>
                    </a:ext>
                  </a:extLst>
                </a:gridCol>
                <a:gridCol w="955168">
                  <a:extLst>
                    <a:ext uri="{9D8B030D-6E8A-4147-A177-3AD203B41FA5}">
                      <a16:colId xmlns:a16="http://schemas.microsoft.com/office/drawing/2014/main" val="3301116128"/>
                    </a:ext>
                  </a:extLst>
                </a:gridCol>
              </a:tblGrid>
              <a:tr h="357091">
                <a:tc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增加產值：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O</a:t>
                      </a:r>
                      <a:r>
                        <a:rPr lang="zh-TW" altLang="en-US" sz="14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千元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促成投增資：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O</a:t>
                      </a:r>
                      <a:r>
                        <a:rPr lang="zh-TW" altLang="en-US" sz="14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千元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31189"/>
                  </a:ext>
                </a:extLst>
              </a:tr>
              <a:tr h="357091">
                <a:tc gridSpan="2"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產品</a:t>
                      </a:r>
                      <a:r>
                        <a:rPr lang="en-US" altLang="zh-TW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/</a:t>
                      </a:r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服務使用人次</a:t>
                      </a:r>
                      <a:r>
                        <a:rPr lang="en-US" altLang="zh-TW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:</a:t>
                      </a:r>
                      <a:endParaRPr lang="zh-TW" altLang="en-US" sz="1400" b="1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14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O</a:t>
                      </a:r>
                      <a:r>
                        <a:rPr lang="zh-TW" altLang="en-US" sz="14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人次</a:t>
                      </a:r>
                      <a:endParaRPr lang="zh-TW" altLang="en-US" sz="1400" b="1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4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063104"/>
                  </a:ext>
                </a:extLst>
              </a:tr>
            </a:tbl>
          </a:graphicData>
        </a:graphic>
      </p:graphicFrame>
      <p:graphicFrame>
        <p:nvGraphicFramePr>
          <p:cNvPr id="46" name="表格 45">
            <a:extLst>
              <a:ext uri="{FF2B5EF4-FFF2-40B4-BE49-F238E27FC236}">
                <a16:creationId xmlns:a16="http://schemas.microsoft.com/office/drawing/2014/main" id="{64101385-475A-8E91-D586-5492AA57E7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648730"/>
              </p:ext>
            </p:extLst>
          </p:nvPr>
        </p:nvGraphicFramePr>
        <p:xfrm>
          <a:off x="7848129" y="5922285"/>
          <a:ext cx="3908546" cy="71418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13573">
                  <a:extLst>
                    <a:ext uri="{9D8B030D-6E8A-4147-A177-3AD203B41FA5}">
                      <a16:colId xmlns:a16="http://schemas.microsoft.com/office/drawing/2014/main" val="1769279593"/>
                    </a:ext>
                  </a:extLst>
                </a:gridCol>
                <a:gridCol w="2794973">
                  <a:extLst>
                    <a:ext uri="{9D8B030D-6E8A-4147-A177-3AD203B41FA5}">
                      <a16:colId xmlns:a16="http://schemas.microsoft.com/office/drawing/2014/main" val="1948896319"/>
                    </a:ext>
                  </a:extLst>
                </a:gridCol>
              </a:tblGrid>
              <a:tr h="714182">
                <a:tc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商業模式：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31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2470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自訂 2">
      <a:dk1>
        <a:srgbClr val="3F3F3F"/>
      </a:dk1>
      <a:lt1>
        <a:srgbClr val="FFFFFF"/>
      </a:lt1>
      <a:dk2>
        <a:srgbClr val="6B6B6B"/>
      </a:dk2>
      <a:lt2>
        <a:srgbClr val="F5F7F5"/>
      </a:lt2>
      <a:accent1>
        <a:srgbClr val="7FBF5E"/>
      </a:accent1>
      <a:accent2>
        <a:srgbClr val="F2B705"/>
      </a:accent2>
      <a:accent3>
        <a:srgbClr val="5F9E3F"/>
      </a:accent3>
      <a:accent4>
        <a:srgbClr val="B7DDB0"/>
      </a:accent4>
      <a:accent5>
        <a:srgbClr val="E2EFE0"/>
      </a:accent5>
      <a:accent6>
        <a:srgbClr val="D9D9D9"/>
      </a:accent6>
      <a:hlink>
        <a:srgbClr val="5F9E3F"/>
      </a:hlink>
      <a:folHlink>
        <a:srgbClr val="3F3F3F"/>
      </a:folHlink>
    </a:clrScheme>
    <a:fontScheme name="自訂 4">
      <a:majorFont>
        <a:latin typeface="Times New Roman"/>
        <a:ea typeface="微軟正黑體"/>
        <a:cs typeface=""/>
      </a:majorFont>
      <a:minorFont>
        <a:latin typeface="Times New Roman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40998FD98B526744B83392A21721EA18" ma:contentTypeVersion="13" ma:contentTypeDescription="建立新的文件。" ma:contentTypeScope="" ma:versionID="5f736a744fc61771e1b9d66158fa15b0">
  <xsd:schema xmlns:xsd="http://www.w3.org/2001/XMLSchema" xmlns:xs="http://www.w3.org/2001/XMLSchema" xmlns:p="http://schemas.microsoft.com/office/2006/metadata/properties" xmlns:ns2="7301ccef-6a2b-4cb5-b10e-83a5badd234f" xmlns:ns3="d38a5aaa-dae0-49e9-92ac-d9dc6f3bb943" targetNamespace="http://schemas.microsoft.com/office/2006/metadata/properties" ma:root="true" ma:fieldsID="ed05656302368b982ba7526d96ac9170" ns2:_="" ns3:_="">
    <xsd:import namespace="7301ccef-6a2b-4cb5-b10e-83a5badd234f"/>
    <xsd:import namespace="d38a5aaa-dae0-49e9-92ac-d9dc6f3bb9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BillingMetadata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01ccef-6a2b-4cb5-b10e-83a5badd23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影像標籤" ma:readOnly="false" ma:fieldId="{5cf76f15-5ced-4ddc-b409-7134ff3c332f}" ma:taxonomyMulti="true" ma:sspId="33bc2c1c-8cd2-4d33-9e18-808830d10f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8a5aaa-dae0-49e9-92ac-d9dc6f3bb94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4aae493-499e-4636-99f8-3e805d0f3abe}" ma:internalName="TaxCatchAll" ma:showField="CatchAllData" ma:web="d38a5aaa-dae0-49e9-92ac-d9dc6f3bb9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38a5aaa-dae0-49e9-92ac-d9dc6f3bb943" xsi:nil="true"/>
    <lcf76f155ced4ddcb4097134ff3c332f xmlns="7301ccef-6a2b-4cb5-b10e-83a5badd234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A6F7309-D06F-47DA-8969-707468CF9167}"/>
</file>

<file path=customXml/itemProps2.xml><?xml version="1.0" encoding="utf-8"?>
<ds:datastoreItem xmlns:ds="http://schemas.openxmlformats.org/officeDocument/2006/customXml" ds:itemID="{2C6C5AC5-CBBC-45CF-921B-4DD34D09F7F7}"/>
</file>

<file path=customXml/itemProps3.xml><?xml version="1.0" encoding="utf-8"?>
<ds:datastoreItem xmlns:ds="http://schemas.openxmlformats.org/officeDocument/2006/customXml" ds:itemID="{16E9C783-F252-4E25-8673-7918A215AAEC}"/>
</file>

<file path=docProps/app.xml><?xml version="1.0" encoding="utf-8"?>
<Properties xmlns="http://schemas.openxmlformats.org/officeDocument/2006/extended-properties" xmlns:vt="http://schemas.openxmlformats.org/officeDocument/2006/docPropsVTypes">
  <TotalTime>5694</TotalTime>
  <Words>213</Words>
  <Application>Microsoft Office PowerPoint</Application>
  <PresentationFormat>寬螢幕</PresentationFormat>
  <Paragraphs>45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Microsoft YaHei</vt:lpstr>
      <vt:lpstr>標楷體</vt:lpstr>
      <vt:lpstr>Arial</vt:lpstr>
      <vt:lpstr>Calibri</vt:lpstr>
      <vt:lpstr>Times New Roman</vt:lpstr>
      <vt:lpstr>Office 佈景主題</vt:lpstr>
      <vt:lpstr>公司名稱/計畫名稱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113年度「次世代產業新創淬鍊計畫」- 綠色加速器—提案簡報（模板）</dc:title>
  <dc:creator>葉柏佑</dc:creator>
  <cp:lastModifiedBy>葉柏佑</cp:lastModifiedBy>
  <cp:revision>332</cp:revision>
  <dcterms:created xsi:type="dcterms:W3CDTF">2024-01-29T01:56:35Z</dcterms:created>
  <dcterms:modified xsi:type="dcterms:W3CDTF">2026-02-11T04:53:00Z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1929000</vt:r8>
  </property>
  <property fmtid="{D5CDD505-2E9C-101B-9397-08002B2CF9AE}" pid="3" name="ContentTypeId">
    <vt:lpwstr>0x01010040998FD98B526744B83392A21721EA18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